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5" r:id="rId1"/>
  </p:sldMasterIdLst>
  <p:sldIdLst>
    <p:sldId id="256" r:id="rId2"/>
    <p:sldId id="304" r:id="rId3"/>
    <p:sldId id="257" r:id="rId4"/>
    <p:sldId id="306" r:id="rId5"/>
    <p:sldId id="297" r:id="rId6"/>
    <p:sldId id="298" r:id="rId7"/>
    <p:sldId id="305" r:id="rId8"/>
    <p:sldId id="308" r:id="rId9"/>
    <p:sldId id="299" r:id="rId10"/>
    <p:sldId id="296" r:id="rId11"/>
    <p:sldId id="289" r:id="rId12"/>
    <p:sldId id="307" r:id="rId13"/>
    <p:sldId id="309" r:id="rId14"/>
    <p:sldId id="310" r:id="rId15"/>
    <p:sldId id="311" r:id="rId16"/>
    <p:sldId id="312" r:id="rId17"/>
    <p:sldId id="294" r:id="rId18"/>
    <p:sldId id="290" r:id="rId19"/>
    <p:sldId id="300" r:id="rId20"/>
    <p:sldId id="301" r:id="rId21"/>
    <p:sldId id="302" r:id="rId22"/>
    <p:sldId id="303" r:id="rId23"/>
    <p:sldId id="313" r:id="rId24"/>
    <p:sldId id="315" r:id="rId25"/>
    <p:sldId id="314" r:id="rId26"/>
    <p:sldId id="295" r:id="rId27"/>
    <p:sldId id="283" r:id="rId28"/>
    <p:sldId id="288"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B93"/>
    <a:srgbClr val="004A8E"/>
    <a:srgbClr val="00529B"/>
    <a:srgbClr val="B8D874"/>
    <a:srgbClr val="0035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68" autoAdjust="0"/>
    <p:restoredTop sz="94660"/>
  </p:normalViewPr>
  <p:slideViewPr>
    <p:cSldViewPr snapToGrid="0">
      <p:cViewPr varScale="1">
        <p:scale>
          <a:sx n="118" d="100"/>
          <a:sy n="118" d="100"/>
        </p:scale>
        <p:origin x="132" y="2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24727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88400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134766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735456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423726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784810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3/18/2019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1269168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83211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21492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47052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3/18/2019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515367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80703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57098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3/18/2019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77254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3/18/2019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968390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16525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3/18/2019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2884226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3.png"/><Relationship Id="rId7" Type="http://schemas.openxmlformats.org/officeDocument/2006/relationships/image" Target="../media/image21.jpe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24.e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package" Target="../embeddings/Microsoft_Excel_Worksheet.xlsx"/><Relationship Id="rId5" Type="http://schemas.openxmlformats.org/officeDocument/2006/relationships/image" Target="../media/image22.jpe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25.JP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26.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7.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5.gif"/><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74200-B565-4CBE-A0BF-7909DE793C6F}"/>
              </a:ext>
            </a:extLst>
          </p:cNvPr>
          <p:cNvSpPr>
            <a:spLocks noGrp="1"/>
          </p:cNvSpPr>
          <p:nvPr>
            <p:ph type="ctrTitle"/>
          </p:nvPr>
        </p:nvSpPr>
        <p:spPr>
          <a:xfrm>
            <a:off x="272540" y="2167559"/>
            <a:ext cx="9867014" cy="1583520"/>
          </a:xfrm>
        </p:spPr>
        <p:txBody>
          <a:bodyPr vert="horz" lIns="91440" tIns="45720" rIns="91440" bIns="45720" rtlCol="0">
            <a:normAutofit/>
          </a:bodyPr>
          <a:lstStyle/>
          <a:p>
            <a:pPr algn="ctr">
              <a:lnSpc>
                <a:spcPct val="90000"/>
              </a:lnSpc>
            </a:pPr>
            <a:r>
              <a:rPr lang="en-GB" b="1" dirty="0">
                <a:solidFill>
                  <a:schemeClr val="accent2"/>
                </a:solidFill>
                <a:latin typeface="Cocon Offc" panose="020B0504020101020102" pitchFamily="34" charset="0"/>
              </a:rPr>
              <a:t>‘From Seeds to Specimens’</a:t>
            </a:r>
            <a:br>
              <a:rPr lang="en-GB" sz="4400" b="1" dirty="0">
                <a:solidFill>
                  <a:schemeClr val="accent2"/>
                </a:solidFill>
                <a:latin typeface="Cocon Offc" panose="020B0504020101020102" pitchFamily="34" charset="0"/>
              </a:rPr>
            </a:br>
            <a:r>
              <a:rPr lang="en-GB" sz="2400" dirty="0">
                <a:solidFill>
                  <a:schemeClr val="accent2"/>
                </a:solidFill>
                <a:latin typeface="Noto Sans" panose="020B0502040504020204" pitchFamily="34" charset="0"/>
                <a:ea typeface="Noto Sans" panose="020B0502040504020204" pitchFamily="34" charset="0"/>
              </a:rPr>
              <a:t>What size suits you best?</a:t>
            </a:r>
            <a:endParaRPr lang="en-US" sz="2400" dirty="0">
              <a:solidFill>
                <a:schemeClr val="accent2"/>
              </a:solidFill>
              <a:latin typeface="Cocon Offc" panose="020B0504020101020102" pitchFamily="34" charset="0"/>
            </a:endParaRPr>
          </a:p>
        </p:txBody>
      </p:sp>
      <p:sp>
        <p:nvSpPr>
          <p:cNvPr id="3" name="Subtitle 2">
            <a:extLst>
              <a:ext uri="{FF2B5EF4-FFF2-40B4-BE49-F238E27FC236}">
                <a16:creationId xmlns:a16="http://schemas.microsoft.com/office/drawing/2014/main" id="{5C02C95C-12CF-46BF-B626-C900C6C937B1}"/>
              </a:ext>
            </a:extLst>
          </p:cNvPr>
          <p:cNvSpPr>
            <a:spLocks noGrp="1"/>
          </p:cNvSpPr>
          <p:nvPr>
            <p:ph type="subTitle" idx="1"/>
          </p:nvPr>
        </p:nvSpPr>
        <p:spPr>
          <a:xfrm>
            <a:off x="925494" y="4415876"/>
            <a:ext cx="8566317" cy="2131227"/>
          </a:xfrm>
        </p:spPr>
        <p:txBody>
          <a:bodyPr vert="horz" lIns="91440" tIns="45720" rIns="91440" bIns="45720" rtlCol="0">
            <a:normAutofit fontScale="92500" lnSpcReduction="20000"/>
          </a:bodyPr>
          <a:lstStyle/>
          <a:p>
            <a:pPr algn="ctr"/>
            <a:r>
              <a:rPr lang="en-US" sz="5800" dirty="0">
                <a:solidFill>
                  <a:schemeClr val="accent6">
                    <a:lumMod val="75000"/>
                  </a:schemeClr>
                </a:solidFill>
                <a:latin typeface="Noto Sans" panose="020B0502040504020204" pitchFamily="34" charset="0"/>
                <a:ea typeface="Noto Sans" panose="020B0502040504020204" pitchFamily="34" charset="0"/>
              </a:rPr>
              <a:t>Welcome everyone</a:t>
            </a:r>
          </a:p>
          <a:p>
            <a:pPr algn="ctr"/>
            <a:endParaRPr lang="en-US" dirty="0">
              <a:solidFill>
                <a:schemeClr val="accent6">
                  <a:lumMod val="75000"/>
                </a:schemeClr>
              </a:solidFill>
              <a:latin typeface="Noto Sans" panose="020B0502040504020204" pitchFamily="34" charset="0"/>
              <a:ea typeface="Noto Sans" panose="020B0502040504020204" pitchFamily="34" charset="0"/>
            </a:endParaRPr>
          </a:p>
          <a:p>
            <a:pPr algn="ctr">
              <a:lnSpc>
                <a:spcPct val="120000"/>
              </a:lnSpc>
              <a:spcBef>
                <a:spcPts val="0"/>
              </a:spcBef>
            </a:pPr>
            <a:r>
              <a:rPr lang="en-US" sz="3500" b="1" dirty="0">
                <a:solidFill>
                  <a:srgbClr val="004B93"/>
                </a:solidFill>
                <a:latin typeface="Noto Sans" panose="020B0502040504020204" pitchFamily="34" charset="0"/>
                <a:ea typeface="Noto Sans" panose="020B0502040504020204" pitchFamily="34" charset="0"/>
              </a:rPr>
              <a:t>Session 1</a:t>
            </a:r>
          </a:p>
          <a:p>
            <a:pPr algn="ctr">
              <a:lnSpc>
                <a:spcPct val="120000"/>
              </a:lnSpc>
              <a:spcBef>
                <a:spcPts val="0"/>
              </a:spcBef>
            </a:pPr>
            <a:r>
              <a:rPr lang="en-US" sz="3500" dirty="0">
                <a:solidFill>
                  <a:srgbClr val="004B93"/>
                </a:solidFill>
                <a:latin typeface="Noto Sans" panose="020B0502040504020204" pitchFamily="34" charset="0"/>
                <a:ea typeface="Noto Sans" panose="020B0502040504020204" pitchFamily="34" charset="0"/>
              </a:rPr>
              <a:t>What influences Specifications?</a:t>
            </a:r>
            <a:endParaRPr lang="en-US" sz="700" dirty="0">
              <a:solidFill>
                <a:srgbClr val="004B93"/>
              </a:solidFill>
            </a:endParaRPr>
          </a:p>
        </p:txBody>
      </p:sp>
      <p:sp>
        <p:nvSpPr>
          <p:cNvPr id="35" name="Isosceles Triangle 34">
            <a:extLst>
              <a:ext uri="{FF2B5EF4-FFF2-40B4-BE49-F238E27FC236}">
                <a16:creationId xmlns:a16="http://schemas.microsoft.com/office/drawing/2014/main" id="{AA330523-F25B-4007-B3E5-ABB5637D1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7" name="Picture 6">
            <a:extLst>
              <a:ext uri="{FF2B5EF4-FFF2-40B4-BE49-F238E27FC236}">
                <a16:creationId xmlns:a16="http://schemas.microsoft.com/office/drawing/2014/main" id="{624FD25A-7433-4C36-8DD5-FE6DA9E7D90F}"/>
              </a:ext>
            </a:extLst>
          </p:cNvPr>
          <p:cNvPicPr>
            <a:picLocks noChangeAspect="1"/>
          </p:cNvPicPr>
          <p:nvPr/>
        </p:nvPicPr>
        <p:blipFill>
          <a:blip r:embed="rId2"/>
          <a:stretch>
            <a:fillRect/>
          </a:stretch>
        </p:blipFill>
        <p:spPr>
          <a:xfrm>
            <a:off x="2611020" y="197508"/>
            <a:ext cx="5035818" cy="1875842"/>
          </a:xfrm>
          <a:prstGeom prst="rect">
            <a:avLst/>
          </a:prstGeom>
        </p:spPr>
      </p:pic>
      <p:sp>
        <p:nvSpPr>
          <p:cNvPr id="9" name="Rectangle 8">
            <a:extLst>
              <a:ext uri="{FF2B5EF4-FFF2-40B4-BE49-F238E27FC236}">
                <a16:creationId xmlns:a16="http://schemas.microsoft.com/office/drawing/2014/main" id="{E474793D-F584-4CB0-8FDF-5E224F330824}"/>
              </a:ext>
            </a:extLst>
          </p:cNvPr>
          <p:cNvSpPr/>
          <p:nvPr/>
        </p:nvSpPr>
        <p:spPr>
          <a:xfrm>
            <a:off x="9667269" y="5828853"/>
            <a:ext cx="2304991" cy="4949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Noto Sans" panose="020B0502040504020204" pitchFamily="34" charset="0"/>
                <a:ea typeface="Noto Sans" panose="020B0502040504020204" pitchFamily="34" charset="0"/>
              </a:rPr>
              <a:t>20 March 2019</a:t>
            </a:r>
          </a:p>
        </p:txBody>
      </p:sp>
      <p:pic>
        <p:nvPicPr>
          <p:cNvPr id="10" name="Picture 9">
            <a:extLst>
              <a:ext uri="{FF2B5EF4-FFF2-40B4-BE49-F238E27FC236}">
                <a16:creationId xmlns:a16="http://schemas.microsoft.com/office/drawing/2014/main" id="{BFE8309F-32C1-4FB2-A67B-C1E37DDB709E}"/>
              </a:ext>
            </a:extLst>
          </p:cNvPr>
          <p:cNvPicPr>
            <a:picLocks noChangeAspect="1"/>
          </p:cNvPicPr>
          <p:nvPr/>
        </p:nvPicPr>
        <p:blipFill>
          <a:blip r:embed="rId3"/>
          <a:stretch>
            <a:fillRect/>
          </a:stretch>
        </p:blipFill>
        <p:spPr>
          <a:xfrm>
            <a:off x="82896" y="5337542"/>
            <a:ext cx="1086056" cy="1477589"/>
          </a:xfrm>
          <a:prstGeom prst="rect">
            <a:avLst/>
          </a:prstGeom>
        </p:spPr>
      </p:pic>
    </p:spTree>
    <p:extLst>
      <p:ext uri="{BB962C8B-B14F-4D97-AF65-F5344CB8AC3E}">
        <p14:creationId xmlns:p14="http://schemas.microsoft.com/office/powerpoint/2010/main" val="1577518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74200-B565-4CBE-A0BF-7909DE793C6F}"/>
              </a:ext>
            </a:extLst>
          </p:cNvPr>
          <p:cNvSpPr>
            <a:spLocks noGrp="1"/>
          </p:cNvSpPr>
          <p:nvPr>
            <p:ph type="ctrTitle"/>
          </p:nvPr>
        </p:nvSpPr>
        <p:spPr>
          <a:xfrm>
            <a:off x="845771" y="106519"/>
            <a:ext cx="8481258" cy="1352825"/>
          </a:xfrm>
        </p:spPr>
        <p:txBody>
          <a:bodyPr vert="horz" lIns="91440" tIns="45720" rIns="91440" bIns="45720" rtlCol="0" anchor="ctr" anchorCtr="1">
            <a:noAutofit/>
          </a:bodyPr>
          <a:lstStyle/>
          <a:p>
            <a:pPr algn="ctr"/>
            <a:r>
              <a:rPr lang="en-US" dirty="0">
                <a:latin typeface="Cocon Offc" panose="020B0504020101020102" pitchFamily="34" charset="0"/>
              </a:rPr>
              <a:t>But what can we do?</a:t>
            </a:r>
          </a:p>
        </p:txBody>
      </p:sp>
      <p:sp>
        <p:nvSpPr>
          <p:cNvPr id="35" name="Isosceles Triangle 34">
            <a:extLst>
              <a:ext uri="{FF2B5EF4-FFF2-40B4-BE49-F238E27FC236}">
                <a16:creationId xmlns:a16="http://schemas.microsoft.com/office/drawing/2014/main" id="{AA330523-F25B-4007-B3E5-ABB5637D1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E474793D-F584-4CB0-8FDF-5E224F330824}"/>
              </a:ext>
            </a:extLst>
          </p:cNvPr>
          <p:cNvSpPr/>
          <p:nvPr/>
        </p:nvSpPr>
        <p:spPr>
          <a:xfrm>
            <a:off x="9667269" y="5828853"/>
            <a:ext cx="2304991" cy="4949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Noto Sans" panose="020B0502040504020204" pitchFamily="34" charset="0"/>
                <a:ea typeface="Noto Sans" panose="020B0502040504020204" pitchFamily="34" charset="0"/>
              </a:rPr>
              <a:t>20 March 2019</a:t>
            </a:r>
          </a:p>
        </p:txBody>
      </p:sp>
      <p:pic>
        <p:nvPicPr>
          <p:cNvPr id="10" name="Picture 9">
            <a:extLst>
              <a:ext uri="{FF2B5EF4-FFF2-40B4-BE49-F238E27FC236}">
                <a16:creationId xmlns:a16="http://schemas.microsoft.com/office/drawing/2014/main" id="{BFE8309F-32C1-4FB2-A67B-C1E37DDB709E}"/>
              </a:ext>
            </a:extLst>
          </p:cNvPr>
          <p:cNvPicPr>
            <a:picLocks noChangeAspect="1"/>
          </p:cNvPicPr>
          <p:nvPr/>
        </p:nvPicPr>
        <p:blipFill>
          <a:blip r:embed="rId2"/>
          <a:stretch>
            <a:fillRect/>
          </a:stretch>
        </p:blipFill>
        <p:spPr>
          <a:xfrm>
            <a:off x="82896" y="5337542"/>
            <a:ext cx="1086056" cy="1477589"/>
          </a:xfrm>
          <a:prstGeom prst="rect">
            <a:avLst/>
          </a:prstGeom>
        </p:spPr>
      </p:pic>
      <p:pic>
        <p:nvPicPr>
          <p:cNvPr id="11" name="Picture 10">
            <a:extLst>
              <a:ext uri="{FF2B5EF4-FFF2-40B4-BE49-F238E27FC236}">
                <a16:creationId xmlns:a16="http://schemas.microsoft.com/office/drawing/2014/main" id="{1E31F7C4-D161-4369-8E91-0C04932A1AB0}"/>
              </a:ext>
            </a:extLst>
          </p:cNvPr>
          <p:cNvPicPr>
            <a:picLocks noChangeAspect="1"/>
          </p:cNvPicPr>
          <p:nvPr/>
        </p:nvPicPr>
        <p:blipFill>
          <a:blip r:embed="rId3"/>
          <a:stretch>
            <a:fillRect/>
          </a:stretch>
        </p:blipFill>
        <p:spPr>
          <a:xfrm>
            <a:off x="9455245" y="106519"/>
            <a:ext cx="2659573" cy="1352825"/>
          </a:xfrm>
          <a:prstGeom prst="rect">
            <a:avLst/>
          </a:prstGeom>
        </p:spPr>
      </p:pic>
      <p:pic>
        <p:nvPicPr>
          <p:cNvPr id="8" name="Picture 7" descr="A path with trees on the side of a building&#10;&#10;Description automatically generated">
            <a:extLst>
              <a:ext uri="{FF2B5EF4-FFF2-40B4-BE49-F238E27FC236}">
                <a16:creationId xmlns:a16="http://schemas.microsoft.com/office/drawing/2014/main" id="{2D065EF8-F297-42CC-9E6F-858B8DE42187}"/>
              </a:ext>
            </a:extLst>
          </p:cNvPr>
          <p:cNvPicPr>
            <a:picLocks noChangeAspect="1"/>
          </p:cNvPicPr>
          <p:nvPr/>
        </p:nvPicPr>
        <p:blipFill rotWithShape="1">
          <a:blip r:embed="rId4"/>
          <a:srcRect r="16257"/>
          <a:stretch/>
        </p:blipFill>
        <p:spPr>
          <a:xfrm>
            <a:off x="5918791" y="1443917"/>
            <a:ext cx="3571269" cy="3198422"/>
          </a:xfrm>
          <a:prstGeom prst="rect">
            <a:avLst/>
          </a:prstGeom>
        </p:spPr>
      </p:pic>
      <p:pic>
        <p:nvPicPr>
          <p:cNvPr id="6" name="Picture 5" descr="A close up of food&#10;&#10;Description automatically generated">
            <a:extLst>
              <a:ext uri="{FF2B5EF4-FFF2-40B4-BE49-F238E27FC236}">
                <a16:creationId xmlns:a16="http://schemas.microsoft.com/office/drawing/2014/main" id="{579C4983-4A6A-454A-A82D-64A53BA51480}"/>
              </a:ext>
            </a:extLst>
          </p:cNvPr>
          <p:cNvPicPr>
            <a:picLocks noChangeAspect="1"/>
          </p:cNvPicPr>
          <p:nvPr/>
        </p:nvPicPr>
        <p:blipFill>
          <a:blip r:embed="rId5"/>
          <a:stretch>
            <a:fillRect/>
          </a:stretch>
        </p:blipFill>
        <p:spPr>
          <a:xfrm>
            <a:off x="5276150" y="2617722"/>
            <a:ext cx="1946193" cy="1386663"/>
          </a:xfrm>
          <a:prstGeom prst="rect">
            <a:avLst/>
          </a:prstGeom>
        </p:spPr>
      </p:pic>
      <p:sp>
        <p:nvSpPr>
          <p:cNvPr id="3" name="Subtitle 2">
            <a:extLst>
              <a:ext uri="{FF2B5EF4-FFF2-40B4-BE49-F238E27FC236}">
                <a16:creationId xmlns:a16="http://schemas.microsoft.com/office/drawing/2014/main" id="{5C02C95C-12CF-46BF-B626-C900C6C937B1}"/>
              </a:ext>
            </a:extLst>
          </p:cNvPr>
          <p:cNvSpPr>
            <a:spLocks noGrp="1"/>
          </p:cNvSpPr>
          <p:nvPr>
            <p:ph type="subTitle" idx="1"/>
          </p:nvPr>
        </p:nvSpPr>
        <p:spPr>
          <a:xfrm>
            <a:off x="1168952" y="1414130"/>
            <a:ext cx="4572630" cy="4909689"/>
          </a:xfrm>
        </p:spPr>
        <p:txBody>
          <a:bodyPr vert="horz" lIns="91440" tIns="45720" rIns="91440" bIns="45720" rtlCol="0">
            <a:normAutofit fontScale="92500" lnSpcReduction="20000"/>
          </a:bodyPr>
          <a:lstStyle/>
          <a:p>
            <a:pPr algn="l">
              <a:lnSpc>
                <a:spcPct val="120000"/>
              </a:lnSpc>
              <a:spcBef>
                <a:spcPts val="0"/>
              </a:spcBef>
            </a:pPr>
            <a:r>
              <a:rPr lang="en-GB" dirty="0">
                <a:solidFill>
                  <a:srgbClr val="004B93"/>
                </a:solidFill>
                <a:latin typeface="Noto Sans" panose="020B0502040504020204" pitchFamily="34" charset="0"/>
                <a:ea typeface="Noto Sans" panose="020B0502040504020204" pitchFamily="34" charset="0"/>
              </a:rPr>
              <a:t>With time on our side planning can help to meet the spirit of the design, delivering aspirations within budgets with realistic and deliverable outcomes taking account of the client’s instruction.</a:t>
            </a:r>
          </a:p>
          <a:p>
            <a:pPr algn="l">
              <a:lnSpc>
                <a:spcPct val="110000"/>
              </a:lnSpc>
            </a:pPr>
            <a:endParaRPr lang="en-GB" dirty="0">
              <a:solidFill>
                <a:schemeClr val="accent6">
                  <a:lumMod val="75000"/>
                </a:schemeClr>
              </a:solidFill>
              <a:latin typeface="Noto Sans" panose="020B0502040504020204" pitchFamily="34" charset="0"/>
              <a:ea typeface="Noto Sans" panose="020B0502040504020204" pitchFamily="34" charset="0"/>
            </a:endParaRPr>
          </a:p>
          <a:p>
            <a:pPr algn="l">
              <a:lnSpc>
                <a:spcPct val="110000"/>
              </a:lnSpc>
            </a:pPr>
            <a:r>
              <a:rPr lang="en-GB" dirty="0">
                <a:solidFill>
                  <a:schemeClr val="accent6">
                    <a:lumMod val="75000"/>
                  </a:schemeClr>
                </a:solidFill>
                <a:latin typeface="Noto Sans" panose="020B0502040504020204" pitchFamily="34" charset="0"/>
                <a:ea typeface="Noto Sans" panose="020B0502040504020204" pitchFamily="34" charset="0"/>
              </a:rPr>
              <a:t>What size?  Some thoughts:</a:t>
            </a:r>
          </a:p>
          <a:p>
            <a:pPr marL="285750" indent="-285750" algn="l">
              <a:lnSpc>
                <a:spcPct val="110000"/>
              </a:lnSpc>
              <a:buFont typeface="Wingdings" panose="05000000000000000000" pitchFamily="2" charset="2"/>
              <a:buChar char="Ø"/>
            </a:pPr>
            <a:r>
              <a:rPr lang="en-GB" sz="1500" dirty="0">
                <a:solidFill>
                  <a:schemeClr val="accent6">
                    <a:lumMod val="75000"/>
                  </a:schemeClr>
                </a:solidFill>
                <a:latin typeface="Noto Sans" panose="020B0502040504020204" pitchFamily="34" charset="0"/>
                <a:ea typeface="Noto Sans" panose="020B0502040504020204" pitchFamily="34" charset="0"/>
              </a:rPr>
              <a:t>Labour costs</a:t>
            </a:r>
          </a:p>
          <a:p>
            <a:pPr marL="285750" indent="-285750" algn="l">
              <a:lnSpc>
                <a:spcPct val="110000"/>
              </a:lnSpc>
              <a:buFont typeface="Wingdings" panose="05000000000000000000" pitchFamily="2" charset="2"/>
              <a:buChar char="Ø"/>
            </a:pPr>
            <a:r>
              <a:rPr lang="en-GB" sz="1500" dirty="0">
                <a:solidFill>
                  <a:schemeClr val="accent6">
                    <a:lumMod val="75000"/>
                  </a:schemeClr>
                </a:solidFill>
                <a:latin typeface="Noto Sans" panose="020B0502040504020204" pitchFamily="34" charset="0"/>
                <a:ea typeface="Noto Sans" panose="020B0502040504020204" pitchFamily="34" charset="0"/>
              </a:rPr>
              <a:t>Visible gaps in the event of a plant failure</a:t>
            </a:r>
          </a:p>
          <a:p>
            <a:pPr marL="285750" indent="-285750" algn="l">
              <a:lnSpc>
                <a:spcPct val="110000"/>
              </a:lnSpc>
              <a:buFont typeface="Wingdings" panose="05000000000000000000" pitchFamily="2" charset="2"/>
              <a:buChar char="Ø"/>
            </a:pPr>
            <a:r>
              <a:rPr lang="en-GB" sz="1500" dirty="0">
                <a:solidFill>
                  <a:schemeClr val="accent6">
                    <a:lumMod val="75000"/>
                  </a:schemeClr>
                </a:solidFill>
                <a:latin typeface="Noto Sans" panose="020B0502040504020204" pitchFamily="34" charset="0"/>
                <a:ea typeface="Noto Sans" panose="020B0502040504020204" pitchFamily="34" charset="0"/>
              </a:rPr>
              <a:t>Material cost</a:t>
            </a:r>
          </a:p>
          <a:p>
            <a:pPr marL="285750" indent="-285750" algn="l">
              <a:lnSpc>
                <a:spcPct val="110000"/>
              </a:lnSpc>
              <a:buFont typeface="Wingdings" panose="05000000000000000000" pitchFamily="2" charset="2"/>
              <a:buChar char="Ø"/>
            </a:pPr>
            <a:r>
              <a:rPr lang="en-GB" sz="1500" dirty="0" err="1">
                <a:solidFill>
                  <a:schemeClr val="accent6">
                    <a:lumMod val="75000"/>
                  </a:schemeClr>
                </a:solidFill>
                <a:latin typeface="Noto Sans" panose="020B0502040504020204" pitchFamily="34" charset="0"/>
                <a:ea typeface="Noto Sans" panose="020B0502040504020204" pitchFamily="34" charset="0"/>
              </a:rPr>
              <a:t>Rootmat</a:t>
            </a:r>
            <a:r>
              <a:rPr lang="en-GB" sz="1500" dirty="0">
                <a:solidFill>
                  <a:schemeClr val="accent6">
                    <a:lumMod val="75000"/>
                  </a:schemeClr>
                </a:solidFill>
                <a:latin typeface="Noto Sans" panose="020B0502040504020204" pitchFamily="34" charset="0"/>
                <a:ea typeface="Noto Sans" panose="020B0502040504020204" pitchFamily="34" charset="0"/>
              </a:rPr>
              <a:t> development for stabilisation</a:t>
            </a:r>
          </a:p>
          <a:p>
            <a:pPr marL="285750" indent="-285750" algn="l">
              <a:lnSpc>
                <a:spcPct val="110000"/>
              </a:lnSpc>
              <a:buFont typeface="Wingdings" panose="05000000000000000000" pitchFamily="2" charset="2"/>
              <a:buChar char="Ø"/>
            </a:pPr>
            <a:r>
              <a:rPr lang="en-GB" sz="1500" dirty="0">
                <a:solidFill>
                  <a:schemeClr val="accent6">
                    <a:lumMod val="75000"/>
                  </a:schemeClr>
                </a:solidFill>
                <a:latin typeface="Noto Sans" panose="020B0502040504020204" pitchFamily="34" charset="0"/>
                <a:ea typeface="Noto Sans" panose="020B0502040504020204" pitchFamily="34" charset="0"/>
              </a:rPr>
              <a:t>Soil preparation and planting </a:t>
            </a:r>
          </a:p>
          <a:p>
            <a:pPr marL="285750" indent="-285750" algn="l">
              <a:lnSpc>
                <a:spcPct val="110000"/>
              </a:lnSpc>
              <a:buFont typeface="Wingdings" panose="05000000000000000000" pitchFamily="2" charset="2"/>
              <a:buChar char="Ø"/>
            </a:pPr>
            <a:r>
              <a:rPr lang="en-GB" sz="1500" dirty="0">
                <a:solidFill>
                  <a:schemeClr val="accent6">
                    <a:lumMod val="75000"/>
                  </a:schemeClr>
                </a:solidFill>
                <a:latin typeface="Noto Sans" panose="020B0502040504020204" pitchFamily="34" charset="0"/>
                <a:ea typeface="Noto Sans" panose="020B0502040504020204" pitchFamily="34" charset="0"/>
              </a:rPr>
              <a:t>Number/m</a:t>
            </a:r>
            <a:r>
              <a:rPr lang="en-GB" sz="1500" baseline="30000" dirty="0">
                <a:solidFill>
                  <a:schemeClr val="accent6">
                    <a:lumMod val="75000"/>
                  </a:schemeClr>
                </a:solidFill>
                <a:latin typeface="Noto Sans" panose="020B0502040504020204" pitchFamily="34" charset="0"/>
                <a:ea typeface="Noto Sans" panose="020B0502040504020204" pitchFamily="34" charset="0"/>
              </a:rPr>
              <a:t>2</a:t>
            </a:r>
            <a:r>
              <a:rPr lang="en-GB" sz="1500" dirty="0">
                <a:solidFill>
                  <a:schemeClr val="accent6">
                    <a:lumMod val="75000"/>
                  </a:schemeClr>
                </a:solidFill>
                <a:latin typeface="Noto Sans" panose="020B0502040504020204" pitchFamily="34" charset="0"/>
                <a:ea typeface="Noto Sans" panose="020B0502040504020204" pitchFamily="34" charset="0"/>
              </a:rPr>
              <a:t> – remove the pin cushion effect </a:t>
            </a:r>
          </a:p>
          <a:p>
            <a:pPr marL="285750" indent="-285750" algn="l">
              <a:lnSpc>
                <a:spcPct val="110000"/>
              </a:lnSpc>
              <a:buFont typeface="Wingdings" panose="05000000000000000000" pitchFamily="2" charset="2"/>
              <a:buChar char="Ø"/>
            </a:pPr>
            <a:r>
              <a:rPr lang="en-GB" sz="1500" dirty="0">
                <a:solidFill>
                  <a:schemeClr val="accent6">
                    <a:lumMod val="75000"/>
                  </a:schemeClr>
                </a:solidFill>
                <a:latin typeface="Noto Sans" panose="020B0502040504020204" pitchFamily="34" charset="0"/>
                <a:ea typeface="Noto Sans" panose="020B0502040504020204" pitchFamily="34" charset="0"/>
              </a:rPr>
              <a:t>Transportation - controlling emissions and costs</a:t>
            </a:r>
          </a:p>
          <a:p>
            <a:pPr marL="285750" indent="-285750" algn="l">
              <a:lnSpc>
                <a:spcPct val="110000"/>
              </a:lnSpc>
              <a:buFont typeface="Wingdings" panose="05000000000000000000" pitchFamily="2" charset="2"/>
              <a:buChar char="Ø"/>
            </a:pPr>
            <a:r>
              <a:rPr lang="en-GB" sz="1500" dirty="0">
                <a:solidFill>
                  <a:schemeClr val="accent6">
                    <a:lumMod val="75000"/>
                  </a:schemeClr>
                </a:solidFill>
                <a:latin typeface="Noto Sans" panose="020B0502040504020204" pitchFamily="34" charset="0"/>
                <a:ea typeface="Noto Sans" panose="020B0502040504020204" pitchFamily="34" charset="0"/>
              </a:rPr>
              <a:t>Waste management</a:t>
            </a:r>
          </a:p>
          <a:p>
            <a:pPr marL="285750" indent="-285750" algn="l">
              <a:lnSpc>
                <a:spcPct val="110000"/>
              </a:lnSpc>
              <a:buFont typeface="Wingdings" panose="05000000000000000000" pitchFamily="2" charset="2"/>
              <a:buChar char="Ø"/>
            </a:pPr>
            <a:endParaRPr lang="en-GB" dirty="0">
              <a:solidFill>
                <a:srgbClr val="002060"/>
              </a:solidFill>
              <a:latin typeface="Noto Sans" panose="020B0502040504020204" pitchFamily="34" charset="0"/>
              <a:ea typeface="Noto Sans" panose="020B0502040504020204" pitchFamily="34" charset="0"/>
            </a:endParaRPr>
          </a:p>
        </p:txBody>
      </p:sp>
      <p:sp>
        <p:nvSpPr>
          <p:cNvPr id="13" name="TextBox 12">
            <a:extLst>
              <a:ext uri="{FF2B5EF4-FFF2-40B4-BE49-F238E27FC236}">
                <a16:creationId xmlns:a16="http://schemas.microsoft.com/office/drawing/2014/main" id="{3CB75F81-777B-45FB-B424-3D1BA4886137}"/>
              </a:ext>
            </a:extLst>
          </p:cNvPr>
          <p:cNvSpPr txBox="1"/>
          <p:nvPr/>
        </p:nvSpPr>
        <p:spPr>
          <a:xfrm>
            <a:off x="5838824" y="4681598"/>
            <a:ext cx="3488205" cy="1815882"/>
          </a:xfrm>
          <a:prstGeom prst="rect">
            <a:avLst/>
          </a:prstGeom>
          <a:noFill/>
        </p:spPr>
        <p:txBody>
          <a:bodyPr wrap="square" rtlCol="0">
            <a:spAutoFit/>
          </a:bodyPr>
          <a:lstStyle/>
          <a:p>
            <a:r>
              <a:rPr lang="en-GB" sz="2800" b="1" dirty="0">
                <a:solidFill>
                  <a:srgbClr val="004B93"/>
                </a:solidFill>
                <a:latin typeface="Noto Sans" panose="020B0502040504020204" pitchFamily="34" charset="0"/>
                <a:ea typeface="Noto Sans" panose="020B0502040504020204" pitchFamily="34" charset="0"/>
              </a:rPr>
              <a:t>Challenging convention </a:t>
            </a:r>
          </a:p>
          <a:p>
            <a:endParaRPr lang="en-GB" b="1" dirty="0">
              <a:solidFill>
                <a:srgbClr val="004B93"/>
              </a:solidFill>
              <a:latin typeface="Noto Sans" panose="020B0502040504020204" pitchFamily="34" charset="0"/>
              <a:ea typeface="Noto Sans" panose="020B0502040504020204" pitchFamily="34" charset="0"/>
            </a:endParaRPr>
          </a:p>
          <a:p>
            <a:r>
              <a:rPr lang="en-GB" dirty="0">
                <a:solidFill>
                  <a:srgbClr val="004B93"/>
                </a:solidFill>
                <a:latin typeface="Noto Sans" panose="020B0502040504020204" pitchFamily="34" charset="0"/>
                <a:ea typeface="Noto Sans" panose="020B0502040504020204" pitchFamily="34" charset="0"/>
              </a:rPr>
              <a:t>How can you apply innovation to your schemes? </a:t>
            </a:r>
          </a:p>
        </p:txBody>
      </p:sp>
    </p:spTree>
    <p:extLst>
      <p:ext uri="{BB962C8B-B14F-4D97-AF65-F5344CB8AC3E}">
        <p14:creationId xmlns:p14="http://schemas.microsoft.com/office/powerpoint/2010/main" val="1671899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74200-B565-4CBE-A0BF-7909DE793C6F}"/>
              </a:ext>
            </a:extLst>
          </p:cNvPr>
          <p:cNvSpPr>
            <a:spLocks noGrp="1"/>
          </p:cNvSpPr>
          <p:nvPr>
            <p:ph type="ctrTitle"/>
          </p:nvPr>
        </p:nvSpPr>
        <p:spPr>
          <a:xfrm>
            <a:off x="272540" y="2167559"/>
            <a:ext cx="9867014" cy="1583520"/>
          </a:xfrm>
        </p:spPr>
        <p:txBody>
          <a:bodyPr vert="horz" lIns="91440" tIns="45720" rIns="91440" bIns="45720" rtlCol="0">
            <a:normAutofit/>
          </a:bodyPr>
          <a:lstStyle/>
          <a:p>
            <a:pPr algn="ctr"/>
            <a:r>
              <a:rPr lang="en-GB" b="1" dirty="0">
                <a:solidFill>
                  <a:schemeClr val="accent2"/>
                </a:solidFill>
                <a:latin typeface="Cocon Offc" panose="020B0504020101020102" pitchFamily="34" charset="0"/>
              </a:rPr>
              <a:t>‘From Seeds to Specimens’</a:t>
            </a:r>
            <a:br>
              <a:rPr lang="en-GB" sz="4400" b="1" dirty="0">
                <a:solidFill>
                  <a:schemeClr val="accent2"/>
                </a:solidFill>
                <a:latin typeface="Cocon Offc" panose="020B0504020101020102" pitchFamily="34" charset="0"/>
              </a:rPr>
            </a:br>
            <a:r>
              <a:rPr lang="en-GB" sz="2400" dirty="0">
                <a:solidFill>
                  <a:schemeClr val="accent2"/>
                </a:solidFill>
                <a:latin typeface="Noto Sans" panose="020B0502040504020204" pitchFamily="34" charset="0"/>
                <a:ea typeface="Noto Sans" panose="020B0502040504020204" pitchFamily="34" charset="0"/>
              </a:rPr>
              <a:t>What size suits you best?</a:t>
            </a:r>
            <a:endParaRPr lang="en-US" sz="4800" dirty="0">
              <a:solidFill>
                <a:schemeClr val="accent2"/>
              </a:solidFill>
              <a:latin typeface="Cocon Offc" panose="020B0504020101020102" pitchFamily="34" charset="0"/>
            </a:endParaRPr>
          </a:p>
        </p:txBody>
      </p:sp>
      <p:sp>
        <p:nvSpPr>
          <p:cNvPr id="3" name="Subtitle 2">
            <a:extLst>
              <a:ext uri="{FF2B5EF4-FFF2-40B4-BE49-F238E27FC236}">
                <a16:creationId xmlns:a16="http://schemas.microsoft.com/office/drawing/2014/main" id="{5C02C95C-12CF-46BF-B626-C900C6C937B1}"/>
              </a:ext>
            </a:extLst>
          </p:cNvPr>
          <p:cNvSpPr>
            <a:spLocks noGrp="1"/>
          </p:cNvSpPr>
          <p:nvPr>
            <p:ph type="subTitle" idx="1"/>
          </p:nvPr>
        </p:nvSpPr>
        <p:spPr>
          <a:xfrm>
            <a:off x="925494" y="4455042"/>
            <a:ext cx="8566317" cy="1868777"/>
          </a:xfrm>
        </p:spPr>
        <p:txBody>
          <a:bodyPr vert="horz" lIns="91440" tIns="45720" rIns="91440" bIns="45720" rtlCol="0">
            <a:normAutofit fontScale="92500" lnSpcReduction="20000"/>
          </a:bodyPr>
          <a:lstStyle/>
          <a:p>
            <a:pPr algn="ctr"/>
            <a:endParaRPr lang="en-US" dirty="0">
              <a:solidFill>
                <a:schemeClr val="accent6">
                  <a:lumMod val="75000"/>
                </a:schemeClr>
              </a:solidFill>
              <a:latin typeface="Noto Sans" panose="020B0502040504020204" pitchFamily="34" charset="0"/>
              <a:ea typeface="Noto Sans" panose="020B0502040504020204" pitchFamily="34" charset="0"/>
            </a:endParaRPr>
          </a:p>
          <a:p>
            <a:pPr algn="ctr">
              <a:lnSpc>
                <a:spcPct val="120000"/>
              </a:lnSpc>
              <a:spcBef>
                <a:spcPts val="0"/>
              </a:spcBef>
            </a:pPr>
            <a:r>
              <a:rPr lang="en-US" sz="3500" b="1" dirty="0">
                <a:solidFill>
                  <a:srgbClr val="004B93"/>
                </a:solidFill>
                <a:latin typeface="Noto Sans" panose="020B0502040504020204" pitchFamily="34" charset="0"/>
                <a:ea typeface="Noto Sans" panose="020B0502040504020204" pitchFamily="34" charset="0"/>
              </a:rPr>
              <a:t>Session 2</a:t>
            </a:r>
          </a:p>
          <a:p>
            <a:pPr algn="ctr">
              <a:lnSpc>
                <a:spcPct val="120000"/>
              </a:lnSpc>
              <a:spcBef>
                <a:spcPts val="0"/>
              </a:spcBef>
            </a:pPr>
            <a:r>
              <a:rPr lang="en-US" sz="3500" dirty="0">
                <a:solidFill>
                  <a:srgbClr val="004B93"/>
                </a:solidFill>
                <a:latin typeface="Noto Sans" panose="020B0502040504020204" pitchFamily="34" charset="0"/>
                <a:ea typeface="Noto Sans" panose="020B0502040504020204" pitchFamily="34" charset="0"/>
              </a:rPr>
              <a:t>Inside the factory</a:t>
            </a:r>
          </a:p>
          <a:p>
            <a:pPr algn="ctr">
              <a:lnSpc>
                <a:spcPct val="120000"/>
              </a:lnSpc>
              <a:spcBef>
                <a:spcPts val="0"/>
              </a:spcBef>
            </a:pPr>
            <a:r>
              <a:rPr lang="en-US" sz="3500" dirty="0">
                <a:latin typeface="Noto Sans" panose="020B0502040504020204" pitchFamily="34" charset="0"/>
                <a:ea typeface="Noto Sans" panose="020B0502040504020204" pitchFamily="34" charset="0"/>
              </a:rPr>
              <a:t>Welcome Geoff &amp; Martin</a:t>
            </a:r>
          </a:p>
          <a:p>
            <a:pPr algn="ctr"/>
            <a:endParaRPr lang="en-US" sz="3500" b="1" dirty="0">
              <a:solidFill>
                <a:srgbClr val="002060"/>
              </a:solidFill>
            </a:endParaRPr>
          </a:p>
        </p:txBody>
      </p:sp>
      <p:sp>
        <p:nvSpPr>
          <p:cNvPr id="35" name="Isosceles Triangle 34">
            <a:extLst>
              <a:ext uri="{FF2B5EF4-FFF2-40B4-BE49-F238E27FC236}">
                <a16:creationId xmlns:a16="http://schemas.microsoft.com/office/drawing/2014/main" id="{AA330523-F25B-4007-B3E5-ABB5637D1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7" name="Picture 6">
            <a:extLst>
              <a:ext uri="{FF2B5EF4-FFF2-40B4-BE49-F238E27FC236}">
                <a16:creationId xmlns:a16="http://schemas.microsoft.com/office/drawing/2014/main" id="{624FD25A-7433-4C36-8DD5-FE6DA9E7D90F}"/>
              </a:ext>
            </a:extLst>
          </p:cNvPr>
          <p:cNvPicPr>
            <a:picLocks noChangeAspect="1"/>
          </p:cNvPicPr>
          <p:nvPr/>
        </p:nvPicPr>
        <p:blipFill>
          <a:blip r:embed="rId2"/>
          <a:stretch>
            <a:fillRect/>
          </a:stretch>
        </p:blipFill>
        <p:spPr>
          <a:xfrm>
            <a:off x="2611020" y="197508"/>
            <a:ext cx="5035818" cy="1875842"/>
          </a:xfrm>
          <a:prstGeom prst="rect">
            <a:avLst/>
          </a:prstGeom>
        </p:spPr>
      </p:pic>
      <p:sp>
        <p:nvSpPr>
          <p:cNvPr id="9" name="Rectangle 8">
            <a:extLst>
              <a:ext uri="{FF2B5EF4-FFF2-40B4-BE49-F238E27FC236}">
                <a16:creationId xmlns:a16="http://schemas.microsoft.com/office/drawing/2014/main" id="{E474793D-F584-4CB0-8FDF-5E224F330824}"/>
              </a:ext>
            </a:extLst>
          </p:cNvPr>
          <p:cNvSpPr/>
          <p:nvPr/>
        </p:nvSpPr>
        <p:spPr>
          <a:xfrm>
            <a:off x="9667269" y="5828853"/>
            <a:ext cx="2304991" cy="4949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Noto Sans" panose="020B0502040504020204" pitchFamily="34" charset="0"/>
                <a:ea typeface="Noto Sans" panose="020B0502040504020204" pitchFamily="34" charset="0"/>
              </a:rPr>
              <a:t>20 March 2019</a:t>
            </a:r>
          </a:p>
        </p:txBody>
      </p:sp>
      <p:pic>
        <p:nvPicPr>
          <p:cNvPr id="10" name="Picture 9">
            <a:extLst>
              <a:ext uri="{FF2B5EF4-FFF2-40B4-BE49-F238E27FC236}">
                <a16:creationId xmlns:a16="http://schemas.microsoft.com/office/drawing/2014/main" id="{BFE8309F-32C1-4FB2-A67B-C1E37DDB709E}"/>
              </a:ext>
            </a:extLst>
          </p:cNvPr>
          <p:cNvPicPr>
            <a:picLocks noChangeAspect="1"/>
          </p:cNvPicPr>
          <p:nvPr/>
        </p:nvPicPr>
        <p:blipFill>
          <a:blip r:embed="rId3"/>
          <a:stretch>
            <a:fillRect/>
          </a:stretch>
        </p:blipFill>
        <p:spPr>
          <a:xfrm>
            <a:off x="82896" y="5337542"/>
            <a:ext cx="1086056" cy="1477589"/>
          </a:xfrm>
          <a:prstGeom prst="rect">
            <a:avLst/>
          </a:prstGeom>
        </p:spPr>
      </p:pic>
    </p:spTree>
    <p:extLst>
      <p:ext uri="{BB962C8B-B14F-4D97-AF65-F5344CB8AC3E}">
        <p14:creationId xmlns:p14="http://schemas.microsoft.com/office/powerpoint/2010/main" val="2708163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74200-B565-4CBE-A0BF-7909DE793C6F}"/>
              </a:ext>
            </a:extLst>
          </p:cNvPr>
          <p:cNvSpPr>
            <a:spLocks noGrp="1"/>
          </p:cNvSpPr>
          <p:nvPr>
            <p:ph type="ctrTitle"/>
          </p:nvPr>
        </p:nvSpPr>
        <p:spPr>
          <a:xfrm>
            <a:off x="845771" y="106519"/>
            <a:ext cx="8460619" cy="1352825"/>
          </a:xfrm>
        </p:spPr>
        <p:txBody>
          <a:bodyPr vert="horz" lIns="91440" tIns="45720" rIns="91440" bIns="45720" rtlCol="0" anchor="ctr" anchorCtr="1">
            <a:noAutofit/>
          </a:bodyPr>
          <a:lstStyle/>
          <a:p>
            <a:pPr algn="ctr"/>
            <a:r>
              <a:rPr lang="en-US" dirty="0">
                <a:latin typeface="Cocon Offc" panose="020B0504020101020102" pitchFamily="34" charset="0"/>
              </a:rPr>
              <a:t>Everything is possible</a:t>
            </a:r>
            <a:br>
              <a:rPr lang="en-US" dirty="0">
                <a:latin typeface="Cocon Offc" panose="020B0504020101020102" pitchFamily="34" charset="0"/>
              </a:rPr>
            </a:br>
            <a:endParaRPr lang="en-US" sz="2400" dirty="0">
              <a:solidFill>
                <a:srgbClr val="002060"/>
              </a:solidFill>
              <a:latin typeface="Cocon Offc" panose="020B0504020101020102" pitchFamily="34" charset="0"/>
            </a:endParaRPr>
          </a:p>
        </p:txBody>
      </p:sp>
      <p:sp>
        <p:nvSpPr>
          <p:cNvPr id="35" name="Isosceles Triangle 34">
            <a:extLst>
              <a:ext uri="{FF2B5EF4-FFF2-40B4-BE49-F238E27FC236}">
                <a16:creationId xmlns:a16="http://schemas.microsoft.com/office/drawing/2014/main" id="{AA330523-F25B-4007-B3E5-ABB5637D1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E474793D-F584-4CB0-8FDF-5E224F330824}"/>
              </a:ext>
            </a:extLst>
          </p:cNvPr>
          <p:cNvSpPr/>
          <p:nvPr/>
        </p:nvSpPr>
        <p:spPr>
          <a:xfrm>
            <a:off x="9667269" y="5828853"/>
            <a:ext cx="2304991" cy="4949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Noto Sans" panose="020B0502040504020204" pitchFamily="34" charset="0"/>
                <a:ea typeface="Noto Sans" panose="020B0502040504020204" pitchFamily="34" charset="0"/>
              </a:rPr>
              <a:t>20 March 2019</a:t>
            </a:r>
          </a:p>
        </p:txBody>
      </p:sp>
      <p:pic>
        <p:nvPicPr>
          <p:cNvPr id="10" name="Picture 9">
            <a:extLst>
              <a:ext uri="{FF2B5EF4-FFF2-40B4-BE49-F238E27FC236}">
                <a16:creationId xmlns:a16="http://schemas.microsoft.com/office/drawing/2014/main" id="{BFE8309F-32C1-4FB2-A67B-C1E37DDB709E}"/>
              </a:ext>
            </a:extLst>
          </p:cNvPr>
          <p:cNvPicPr>
            <a:picLocks noChangeAspect="1"/>
          </p:cNvPicPr>
          <p:nvPr/>
        </p:nvPicPr>
        <p:blipFill>
          <a:blip r:embed="rId2"/>
          <a:stretch>
            <a:fillRect/>
          </a:stretch>
        </p:blipFill>
        <p:spPr>
          <a:xfrm>
            <a:off x="82896" y="5337542"/>
            <a:ext cx="1086056" cy="1477589"/>
          </a:xfrm>
          <a:prstGeom prst="rect">
            <a:avLst/>
          </a:prstGeom>
        </p:spPr>
      </p:pic>
      <p:pic>
        <p:nvPicPr>
          <p:cNvPr id="11" name="Picture 10">
            <a:extLst>
              <a:ext uri="{FF2B5EF4-FFF2-40B4-BE49-F238E27FC236}">
                <a16:creationId xmlns:a16="http://schemas.microsoft.com/office/drawing/2014/main" id="{1E31F7C4-D161-4369-8E91-0C04932A1AB0}"/>
              </a:ext>
            </a:extLst>
          </p:cNvPr>
          <p:cNvPicPr>
            <a:picLocks noChangeAspect="1"/>
          </p:cNvPicPr>
          <p:nvPr/>
        </p:nvPicPr>
        <p:blipFill>
          <a:blip r:embed="rId3"/>
          <a:stretch>
            <a:fillRect/>
          </a:stretch>
        </p:blipFill>
        <p:spPr>
          <a:xfrm>
            <a:off x="9455245" y="106519"/>
            <a:ext cx="2659573" cy="1352825"/>
          </a:xfrm>
          <a:prstGeom prst="rect">
            <a:avLst/>
          </a:prstGeom>
        </p:spPr>
      </p:pic>
      <p:sp>
        <p:nvSpPr>
          <p:cNvPr id="5" name="Rectangle 4">
            <a:extLst>
              <a:ext uri="{FF2B5EF4-FFF2-40B4-BE49-F238E27FC236}">
                <a16:creationId xmlns:a16="http://schemas.microsoft.com/office/drawing/2014/main" id="{B857AD50-63AF-4C57-80B4-943F83909CE2}"/>
              </a:ext>
            </a:extLst>
          </p:cNvPr>
          <p:cNvSpPr/>
          <p:nvPr/>
        </p:nvSpPr>
        <p:spPr>
          <a:xfrm>
            <a:off x="1275278" y="1764725"/>
            <a:ext cx="8031112" cy="3416320"/>
          </a:xfrm>
          <a:prstGeom prst="rect">
            <a:avLst/>
          </a:prstGeom>
        </p:spPr>
        <p:txBody>
          <a:bodyPr wrap="square">
            <a:spAutoFit/>
          </a:bodyPr>
          <a:lstStyle/>
          <a:p>
            <a:r>
              <a:rPr lang="en-GB" i="1" dirty="0">
                <a:solidFill>
                  <a:schemeClr val="tx1">
                    <a:lumMod val="50000"/>
                    <a:lumOff val="50000"/>
                  </a:schemeClr>
                </a:solidFill>
                <a:latin typeface="Noto Sans" panose="020B0502040504020204" pitchFamily="34" charset="0"/>
                <a:ea typeface="Noto Sans" panose="020B0502040504020204" pitchFamily="34" charset="0"/>
              </a:rPr>
              <a:t>‘The impossible just takes longer’</a:t>
            </a:r>
          </a:p>
          <a:p>
            <a:endParaRPr lang="en-GB" i="1" dirty="0">
              <a:solidFill>
                <a:schemeClr val="tx1">
                  <a:lumMod val="50000"/>
                  <a:lumOff val="50000"/>
                </a:schemeClr>
              </a:solidFill>
              <a:latin typeface="Noto Sans" panose="020B0502040504020204" pitchFamily="34" charset="0"/>
              <a:ea typeface="Noto Sans" panose="020B0502040504020204" pitchFamily="34" charset="0"/>
            </a:endParaRPr>
          </a:p>
          <a:p>
            <a:r>
              <a:rPr lang="en-GB" i="1" dirty="0">
                <a:solidFill>
                  <a:schemeClr val="tx1">
                    <a:lumMod val="50000"/>
                    <a:lumOff val="50000"/>
                  </a:schemeClr>
                </a:solidFill>
                <a:latin typeface="Noto Sans" panose="020B0502040504020204" pitchFamily="34" charset="0"/>
                <a:ea typeface="Noto Sans" panose="020B0502040504020204" pitchFamily="34" charset="0"/>
              </a:rPr>
              <a:t>‘There is nothing you can’t do, if you set your mind to it’</a:t>
            </a:r>
          </a:p>
          <a:p>
            <a:endParaRPr lang="en-GB" i="1" dirty="0">
              <a:solidFill>
                <a:schemeClr val="tx1">
                  <a:lumMod val="50000"/>
                  <a:lumOff val="50000"/>
                </a:schemeClr>
              </a:solidFill>
              <a:latin typeface="Noto Sans" panose="020B0502040504020204" pitchFamily="34" charset="0"/>
              <a:ea typeface="Noto Sans" panose="020B0502040504020204" pitchFamily="34" charset="0"/>
            </a:endParaRPr>
          </a:p>
          <a:p>
            <a:r>
              <a:rPr lang="en-GB" i="1" dirty="0">
                <a:solidFill>
                  <a:schemeClr val="tx1">
                    <a:lumMod val="50000"/>
                    <a:lumOff val="50000"/>
                  </a:schemeClr>
                </a:solidFill>
                <a:latin typeface="Noto Sans" panose="020B0502040504020204" pitchFamily="34" charset="0"/>
                <a:ea typeface="Noto Sans" panose="020B0502040504020204" pitchFamily="34" charset="0"/>
              </a:rPr>
              <a:t>‘Anything is possible if you put your heart and mind to the task’</a:t>
            </a:r>
          </a:p>
          <a:p>
            <a:endParaRPr lang="en-GB" i="1" dirty="0">
              <a:solidFill>
                <a:schemeClr val="tx1">
                  <a:lumMod val="50000"/>
                  <a:lumOff val="50000"/>
                </a:schemeClr>
              </a:solidFill>
              <a:latin typeface="Noto Sans" panose="020B0502040504020204" pitchFamily="34" charset="0"/>
              <a:ea typeface="Noto Sans" panose="020B0502040504020204" pitchFamily="34" charset="0"/>
            </a:endParaRPr>
          </a:p>
          <a:p>
            <a:r>
              <a:rPr lang="en-GB" i="1" dirty="0">
                <a:solidFill>
                  <a:schemeClr val="tx1">
                    <a:lumMod val="50000"/>
                    <a:lumOff val="50000"/>
                  </a:schemeClr>
                </a:solidFill>
                <a:latin typeface="Noto Sans" panose="020B0502040504020204" pitchFamily="34" charset="0"/>
                <a:ea typeface="Noto Sans" panose="020B0502040504020204" pitchFamily="34" charset="0"/>
              </a:rPr>
              <a:t>‘If we're clever enough, smart enough, work hard enough’</a:t>
            </a:r>
          </a:p>
          <a:p>
            <a:endParaRPr lang="en-GB" i="1" dirty="0">
              <a:solidFill>
                <a:schemeClr val="tx1">
                  <a:lumMod val="50000"/>
                  <a:lumOff val="50000"/>
                </a:schemeClr>
              </a:solidFill>
              <a:latin typeface="Noto Sans" panose="020B0502040504020204" pitchFamily="34" charset="0"/>
              <a:ea typeface="Noto Sans" panose="020B0502040504020204" pitchFamily="34" charset="0"/>
            </a:endParaRPr>
          </a:p>
          <a:p>
            <a:r>
              <a:rPr lang="en-GB" i="1" dirty="0">
                <a:solidFill>
                  <a:schemeClr val="tx1">
                    <a:lumMod val="50000"/>
                    <a:lumOff val="50000"/>
                  </a:schemeClr>
                </a:solidFill>
                <a:latin typeface="Noto Sans" panose="020B0502040504020204" pitchFamily="34" charset="0"/>
                <a:ea typeface="Noto Sans" panose="020B0502040504020204" pitchFamily="34" charset="0"/>
              </a:rPr>
              <a:t>‘When you throw everything up in the air, anything becomes possible’</a:t>
            </a:r>
          </a:p>
          <a:p>
            <a:endParaRPr lang="en-GB" b="1" i="1" dirty="0"/>
          </a:p>
          <a:p>
            <a:r>
              <a:rPr lang="en-GB" i="1" dirty="0">
                <a:solidFill>
                  <a:schemeClr val="tx1">
                    <a:lumMod val="50000"/>
                    <a:lumOff val="50000"/>
                  </a:schemeClr>
                </a:solidFill>
                <a:latin typeface="Noto Sans" panose="020B0502040504020204" pitchFamily="34" charset="0"/>
                <a:ea typeface="Noto Sans" panose="020B0502040504020204" pitchFamily="34" charset="0"/>
              </a:rPr>
              <a:t>‘Understand to achieve anything requires faith and belief in yourself, vision, hard work, determination, and dedication’</a:t>
            </a:r>
            <a:r>
              <a:rPr lang="en-GB" b="1" i="1" dirty="0"/>
              <a:t> </a:t>
            </a:r>
            <a:endParaRPr lang="en-GB" dirty="0"/>
          </a:p>
        </p:txBody>
      </p:sp>
      <p:sp>
        <p:nvSpPr>
          <p:cNvPr id="12" name="Subtitle 2">
            <a:extLst>
              <a:ext uri="{FF2B5EF4-FFF2-40B4-BE49-F238E27FC236}">
                <a16:creationId xmlns:a16="http://schemas.microsoft.com/office/drawing/2014/main" id="{C3430CAC-38DA-466A-AF53-91BB467B83CC}"/>
              </a:ext>
            </a:extLst>
          </p:cNvPr>
          <p:cNvSpPr>
            <a:spLocks noGrp="1"/>
          </p:cNvSpPr>
          <p:nvPr>
            <p:ph type="subTitle" idx="1"/>
          </p:nvPr>
        </p:nvSpPr>
        <p:spPr>
          <a:xfrm>
            <a:off x="1168952" y="5507665"/>
            <a:ext cx="8137438" cy="1119186"/>
          </a:xfrm>
        </p:spPr>
        <p:txBody>
          <a:bodyPr vert="horz" lIns="91440" tIns="45720" rIns="91440" bIns="45720" rtlCol="0">
            <a:noAutofit/>
          </a:bodyPr>
          <a:lstStyle/>
          <a:p>
            <a:pPr algn="ctr">
              <a:lnSpc>
                <a:spcPct val="110000"/>
              </a:lnSpc>
            </a:pPr>
            <a:r>
              <a:rPr lang="en-GB" sz="2400" b="1" dirty="0">
                <a:solidFill>
                  <a:srgbClr val="004B93"/>
                </a:solidFill>
                <a:latin typeface="Noto Sans" panose="020B0502040504020204" pitchFamily="34" charset="0"/>
                <a:ea typeface="Noto Sans" panose="020B0502040504020204" pitchFamily="34" charset="0"/>
              </a:rPr>
              <a:t>Working with others delivers vision, given time.  We do not grow cans of beans…</a:t>
            </a:r>
          </a:p>
        </p:txBody>
      </p:sp>
    </p:spTree>
    <p:extLst>
      <p:ext uri="{BB962C8B-B14F-4D97-AF65-F5344CB8AC3E}">
        <p14:creationId xmlns:p14="http://schemas.microsoft.com/office/powerpoint/2010/main" val="4269297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74200-B565-4CBE-A0BF-7909DE793C6F}"/>
              </a:ext>
            </a:extLst>
          </p:cNvPr>
          <p:cNvSpPr>
            <a:spLocks noGrp="1"/>
          </p:cNvSpPr>
          <p:nvPr>
            <p:ph type="ctrTitle"/>
          </p:nvPr>
        </p:nvSpPr>
        <p:spPr>
          <a:xfrm>
            <a:off x="733647" y="106519"/>
            <a:ext cx="8721598" cy="1352825"/>
          </a:xfrm>
        </p:spPr>
        <p:txBody>
          <a:bodyPr vert="horz" lIns="91440" tIns="45720" rIns="91440" bIns="45720" rtlCol="0" anchor="ctr" anchorCtr="1">
            <a:noAutofit/>
          </a:bodyPr>
          <a:lstStyle/>
          <a:p>
            <a:pPr algn="ctr"/>
            <a:r>
              <a:rPr lang="en-US" dirty="0">
                <a:latin typeface="Cocon Offc" panose="020B0504020101020102" pitchFamily="34" charset="0"/>
              </a:rPr>
              <a:t>Setting out timelines</a:t>
            </a:r>
            <a:br>
              <a:rPr lang="en-US" dirty="0">
                <a:latin typeface="Cocon Offc" panose="020B0504020101020102" pitchFamily="34" charset="0"/>
              </a:rPr>
            </a:br>
            <a:endParaRPr lang="en-US" sz="2400" dirty="0">
              <a:solidFill>
                <a:srgbClr val="002060"/>
              </a:solidFill>
              <a:latin typeface="Cocon Offc" panose="020B0504020101020102" pitchFamily="34" charset="0"/>
            </a:endParaRPr>
          </a:p>
        </p:txBody>
      </p:sp>
      <p:sp>
        <p:nvSpPr>
          <p:cNvPr id="35" name="Isosceles Triangle 34">
            <a:extLst>
              <a:ext uri="{FF2B5EF4-FFF2-40B4-BE49-F238E27FC236}">
                <a16:creationId xmlns:a16="http://schemas.microsoft.com/office/drawing/2014/main" id="{AA330523-F25B-4007-B3E5-ABB5637D1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E474793D-F584-4CB0-8FDF-5E224F330824}"/>
              </a:ext>
            </a:extLst>
          </p:cNvPr>
          <p:cNvSpPr/>
          <p:nvPr/>
        </p:nvSpPr>
        <p:spPr>
          <a:xfrm>
            <a:off x="9667269" y="5828853"/>
            <a:ext cx="2304991" cy="4949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Noto Sans" panose="020B0502040504020204" pitchFamily="34" charset="0"/>
                <a:ea typeface="Noto Sans" panose="020B0502040504020204" pitchFamily="34" charset="0"/>
              </a:rPr>
              <a:t>20 March 2019</a:t>
            </a:r>
          </a:p>
        </p:txBody>
      </p:sp>
      <p:pic>
        <p:nvPicPr>
          <p:cNvPr id="10" name="Picture 9">
            <a:extLst>
              <a:ext uri="{FF2B5EF4-FFF2-40B4-BE49-F238E27FC236}">
                <a16:creationId xmlns:a16="http://schemas.microsoft.com/office/drawing/2014/main" id="{BFE8309F-32C1-4FB2-A67B-C1E37DDB709E}"/>
              </a:ext>
            </a:extLst>
          </p:cNvPr>
          <p:cNvPicPr>
            <a:picLocks noChangeAspect="1"/>
          </p:cNvPicPr>
          <p:nvPr/>
        </p:nvPicPr>
        <p:blipFill>
          <a:blip r:embed="rId2"/>
          <a:stretch>
            <a:fillRect/>
          </a:stretch>
        </p:blipFill>
        <p:spPr>
          <a:xfrm>
            <a:off x="82896" y="5337542"/>
            <a:ext cx="1086056" cy="1477589"/>
          </a:xfrm>
          <a:prstGeom prst="rect">
            <a:avLst/>
          </a:prstGeom>
        </p:spPr>
      </p:pic>
      <p:pic>
        <p:nvPicPr>
          <p:cNvPr id="11" name="Picture 10">
            <a:extLst>
              <a:ext uri="{FF2B5EF4-FFF2-40B4-BE49-F238E27FC236}">
                <a16:creationId xmlns:a16="http://schemas.microsoft.com/office/drawing/2014/main" id="{1E31F7C4-D161-4369-8E91-0C04932A1AB0}"/>
              </a:ext>
            </a:extLst>
          </p:cNvPr>
          <p:cNvPicPr>
            <a:picLocks noChangeAspect="1"/>
          </p:cNvPicPr>
          <p:nvPr/>
        </p:nvPicPr>
        <p:blipFill>
          <a:blip r:embed="rId3"/>
          <a:stretch>
            <a:fillRect/>
          </a:stretch>
        </p:blipFill>
        <p:spPr>
          <a:xfrm>
            <a:off x="9455245" y="106519"/>
            <a:ext cx="2659573" cy="1352825"/>
          </a:xfrm>
          <a:prstGeom prst="rect">
            <a:avLst/>
          </a:prstGeom>
        </p:spPr>
      </p:pic>
      <p:sp>
        <p:nvSpPr>
          <p:cNvPr id="7" name="Subtitle 6">
            <a:extLst>
              <a:ext uri="{FF2B5EF4-FFF2-40B4-BE49-F238E27FC236}">
                <a16:creationId xmlns:a16="http://schemas.microsoft.com/office/drawing/2014/main" id="{FD987F15-5D67-4BB7-980F-158BD02288FA}"/>
              </a:ext>
            </a:extLst>
          </p:cNvPr>
          <p:cNvSpPr>
            <a:spLocks noGrp="1"/>
          </p:cNvSpPr>
          <p:nvPr>
            <p:ph type="subTitle" idx="1"/>
          </p:nvPr>
        </p:nvSpPr>
        <p:spPr>
          <a:xfrm>
            <a:off x="1168951" y="5539036"/>
            <a:ext cx="8286293" cy="987761"/>
          </a:xfrm>
        </p:spPr>
        <p:txBody>
          <a:bodyPr>
            <a:normAutofit/>
          </a:bodyPr>
          <a:lstStyle/>
          <a:p>
            <a:pPr algn="l"/>
            <a:r>
              <a:rPr lang="en-GB" dirty="0">
                <a:latin typeface="Noto Sans" panose="020B0502040504020204" pitchFamily="34" charset="0"/>
                <a:ea typeface="Noto Sans" panose="020B0502040504020204" pitchFamily="34" charset="0"/>
              </a:rPr>
              <a:t>Whether sowing seeds or propagating by direct sticking, tubers, softwood cuttings, hardwood, root division or cuttings, by using seed or plug trays there is a time for everything.</a:t>
            </a:r>
          </a:p>
        </p:txBody>
      </p:sp>
      <p:pic>
        <p:nvPicPr>
          <p:cNvPr id="4104" name="Picture 8" descr="Image result for taking cuttings from plants">
            <a:extLst>
              <a:ext uri="{FF2B5EF4-FFF2-40B4-BE49-F238E27FC236}">
                <a16:creationId xmlns:a16="http://schemas.microsoft.com/office/drawing/2014/main" id="{CF9F83C1-38E8-42DF-A359-E33E998C18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1846" y="3140910"/>
            <a:ext cx="2556230" cy="1701055"/>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Image result for taking cuttings from plants">
            <a:extLst>
              <a:ext uri="{FF2B5EF4-FFF2-40B4-BE49-F238E27FC236}">
                <a16:creationId xmlns:a16="http://schemas.microsoft.com/office/drawing/2014/main" id="{DDF02612-5B95-4863-B533-08BB75F650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4449" y="3144393"/>
            <a:ext cx="2556228" cy="1701054"/>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Image result for taking cuttings from plants">
            <a:extLst>
              <a:ext uri="{FF2B5EF4-FFF2-40B4-BE49-F238E27FC236}">
                <a16:creationId xmlns:a16="http://schemas.microsoft.com/office/drawing/2014/main" id="{B0940A4F-8F6F-41C1-A923-BBD20B53A81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96167" y="3136349"/>
            <a:ext cx="2556230" cy="1701055"/>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Image result for taking cuttings from plants">
            <a:extLst>
              <a:ext uri="{FF2B5EF4-FFF2-40B4-BE49-F238E27FC236}">
                <a16:creationId xmlns:a16="http://schemas.microsoft.com/office/drawing/2014/main" id="{D203FBB5-605E-476F-814E-6542C05A7C1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5317" r="14136"/>
          <a:stretch/>
        </p:blipFill>
        <p:spPr bwMode="auto">
          <a:xfrm>
            <a:off x="5965469" y="4186959"/>
            <a:ext cx="1381068" cy="1275052"/>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A9755E09-44DE-40DF-B1EC-F680E1615B99}"/>
              </a:ext>
            </a:extLst>
          </p:cNvPr>
          <p:cNvGrpSpPr/>
          <p:nvPr/>
        </p:nvGrpSpPr>
        <p:grpSpPr>
          <a:xfrm>
            <a:off x="994449" y="1375481"/>
            <a:ext cx="8443627" cy="1622381"/>
            <a:chOff x="1153944" y="1428646"/>
            <a:chExt cx="8443627" cy="1622381"/>
          </a:xfrm>
        </p:grpSpPr>
        <p:pic>
          <p:nvPicPr>
            <p:cNvPr id="4098" name="Picture 2" descr="Image result for seed sowing images">
              <a:extLst>
                <a:ext uri="{FF2B5EF4-FFF2-40B4-BE49-F238E27FC236}">
                  <a16:creationId xmlns:a16="http://schemas.microsoft.com/office/drawing/2014/main" id="{60015071-D875-4F24-A034-CF8B2781CF0F}"/>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7176"/>
            <a:stretch/>
          </p:blipFill>
          <p:spPr bwMode="auto">
            <a:xfrm>
              <a:off x="1153944" y="1438521"/>
              <a:ext cx="3996564" cy="58696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seed sowing images">
              <a:extLst>
                <a:ext uri="{FF2B5EF4-FFF2-40B4-BE49-F238E27FC236}">
                  <a16:creationId xmlns:a16="http://schemas.microsoft.com/office/drawing/2014/main" id="{6721C7E9-700A-4216-A5A2-4B00F18249DD}"/>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8787"/>
            <a:stretch/>
          </p:blipFill>
          <p:spPr bwMode="auto">
            <a:xfrm>
              <a:off x="4779188" y="1438521"/>
              <a:ext cx="3927179" cy="58696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Folded Corner 7">
              <a:extLst>
                <a:ext uri="{FF2B5EF4-FFF2-40B4-BE49-F238E27FC236}">
                  <a16:creationId xmlns:a16="http://schemas.microsoft.com/office/drawing/2014/main" id="{9D57DCC1-3B58-44DE-BD89-9523F3978826}"/>
                </a:ext>
              </a:extLst>
            </p:cNvPr>
            <p:cNvSpPr/>
            <p:nvPr/>
          </p:nvSpPr>
          <p:spPr>
            <a:xfrm>
              <a:off x="1168952" y="2073650"/>
              <a:ext cx="659848" cy="972954"/>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Jan</a:t>
              </a:r>
            </a:p>
          </p:txBody>
        </p:sp>
        <p:sp>
          <p:nvSpPr>
            <p:cNvPr id="21" name="Rectangle: Folded Corner 20">
              <a:extLst>
                <a:ext uri="{FF2B5EF4-FFF2-40B4-BE49-F238E27FC236}">
                  <a16:creationId xmlns:a16="http://schemas.microsoft.com/office/drawing/2014/main" id="{9AF523C6-0F42-4730-8C2D-99C3D51359D3}"/>
                </a:ext>
              </a:extLst>
            </p:cNvPr>
            <p:cNvSpPr/>
            <p:nvPr/>
          </p:nvSpPr>
          <p:spPr>
            <a:xfrm>
              <a:off x="1871486" y="2073650"/>
              <a:ext cx="659848" cy="972954"/>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Feb</a:t>
              </a:r>
            </a:p>
          </p:txBody>
        </p:sp>
        <p:sp>
          <p:nvSpPr>
            <p:cNvPr id="22" name="Rectangle: Folded Corner 21">
              <a:extLst>
                <a:ext uri="{FF2B5EF4-FFF2-40B4-BE49-F238E27FC236}">
                  <a16:creationId xmlns:a16="http://schemas.microsoft.com/office/drawing/2014/main" id="{9D0DC81C-F03E-4F83-93FA-8E88E20F3CC4}"/>
                </a:ext>
              </a:extLst>
            </p:cNvPr>
            <p:cNvSpPr/>
            <p:nvPr/>
          </p:nvSpPr>
          <p:spPr>
            <a:xfrm>
              <a:off x="2570670" y="2078073"/>
              <a:ext cx="659848" cy="972954"/>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Mar</a:t>
              </a:r>
            </a:p>
          </p:txBody>
        </p:sp>
        <p:sp>
          <p:nvSpPr>
            <p:cNvPr id="23" name="Rectangle: Folded Corner 22">
              <a:extLst>
                <a:ext uri="{FF2B5EF4-FFF2-40B4-BE49-F238E27FC236}">
                  <a16:creationId xmlns:a16="http://schemas.microsoft.com/office/drawing/2014/main" id="{F773BA09-ED77-4EE0-9753-DDBBE5337399}"/>
                </a:ext>
              </a:extLst>
            </p:cNvPr>
            <p:cNvSpPr/>
            <p:nvPr/>
          </p:nvSpPr>
          <p:spPr>
            <a:xfrm>
              <a:off x="3269854" y="2067017"/>
              <a:ext cx="659848" cy="972954"/>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Apr</a:t>
              </a:r>
            </a:p>
          </p:txBody>
        </p:sp>
        <p:sp>
          <p:nvSpPr>
            <p:cNvPr id="24" name="Rectangle: Folded Corner 23">
              <a:extLst>
                <a:ext uri="{FF2B5EF4-FFF2-40B4-BE49-F238E27FC236}">
                  <a16:creationId xmlns:a16="http://schemas.microsoft.com/office/drawing/2014/main" id="{7A850EDD-F37A-4840-8A94-D02F2947BEC3}"/>
                </a:ext>
              </a:extLst>
            </p:cNvPr>
            <p:cNvSpPr/>
            <p:nvPr/>
          </p:nvSpPr>
          <p:spPr>
            <a:xfrm>
              <a:off x="8232832" y="2055179"/>
              <a:ext cx="659848" cy="972954"/>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Nov</a:t>
              </a:r>
            </a:p>
          </p:txBody>
        </p:sp>
        <p:sp>
          <p:nvSpPr>
            <p:cNvPr id="25" name="Rectangle: Folded Corner 24">
              <a:extLst>
                <a:ext uri="{FF2B5EF4-FFF2-40B4-BE49-F238E27FC236}">
                  <a16:creationId xmlns:a16="http://schemas.microsoft.com/office/drawing/2014/main" id="{688EEC78-7388-4DA9-87FF-A8E700EEE09D}"/>
                </a:ext>
              </a:extLst>
            </p:cNvPr>
            <p:cNvSpPr/>
            <p:nvPr/>
          </p:nvSpPr>
          <p:spPr>
            <a:xfrm>
              <a:off x="7526738" y="2059265"/>
              <a:ext cx="659848" cy="972954"/>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Oct</a:t>
              </a:r>
            </a:p>
          </p:txBody>
        </p:sp>
        <p:sp>
          <p:nvSpPr>
            <p:cNvPr id="26" name="Rectangle: Folded Corner 25">
              <a:extLst>
                <a:ext uri="{FF2B5EF4-FFF2-40B4-BE49-F238E27FC236}">
                  <a16:creationId xmlns:a16="http://schemas.microsoft.com/office/drawing/2014/main" id="{4422A8DE-03B4-4259-B6C8-B9951CE770EA}"/>
                </a:ext>
              </a:extLst>
            </p:cNvPr>
            <p:cNvSpPr/>
            <p:nvPr/>
          </p:nvSpPr>
          <p:spPr>
            <a:xfrm>
              <a:off x="6820644" y="2061141"/>
              <a:ext cx="659848" cy="972954"/>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Sep</a:t>
              </a:r>
            </a:p>
          </p:txBody>
        </p:sp>
        <p:sp>
          <p:nvSpPr>
            <p:cNvPr id="27" name="Rectangle: Folded Corner 26">
              <a:extLst>
                <a:ext uri="{FF2B5EF4-FFF2-40B4-BE49-F238E27FC236}">
                  <a16:creationId xmlns:a16="http://schemas.microsoft.com/office/drawing/2014/main" id="{1C4A3CC9-6CBF-4823-A9B0-31019BDA3831}"/>
                </a:ext>
              </a:extLst>
            </p:cNvPr>
            <p:cNvSpPr/>
            <p:nvPr/>
          </p:nvSpPr>
          <p:spPr>
            <a:xfrm>
              <a:off x="6104196" y="2059265"/>
              <a:ext cx="659848" cy="972954"/>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Aug</a:t>
              </a:r>
            </a:p>
          </p:txBody>
        </p:sp>
        <p:sp>
          <p:nvSpPr>
            <p:cNvPr id="28" name="Rectangle: Folded Corner 27">
              <a:extLst>
                <a:ext uri="{FF2B5EF4-FFF2-40B4-BE49-F238E27FC236}">
                  <a16:creationId xmlns:a16="http://schemas.microsoft.com/office/drawing/2014/main" id="{2554B27F-7D1A-4002-95FE-568EF1199548}"/>
                </a:ext>
              </a:extLst>
            </p:cNvPr>
            <p:cNvSpPr/>
            <p:nvPr/>
          </p:nvSpPr>
          <p:spPr>
            <a:xfrm>
              <a:off x="5394379" y="2061141"/>
              <a:ext cx="659848" cy="972954"/>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Jul</a:t>
              </a:r>
            </a:p>
          </p:txBody>
        </p:sp>
        <p:sp>
          <p:nvSpPr>
            <p:cNvPr id="29" name="Rectangle: Folded Corner 28">
              <a:extLst>
                <a:ext uri="{FF2B5EF4-FFF2-40B4-BE49-F238E27FC236}">
                  <a16:creationId xmlns:a16="http://schemas.microsoft.com/office/drawing/2014/main" id="{409EF91F-4DE6-4D9D-A47C-BB34AFF23DE4}"/>
                </a:ext>
              </a:extLst>
            </p:cNvPr>
            <p:cNvSpPr/>
            <p:nvPr/>
          </p:nvSpPr>
          <p:spPr>
            <a:xfrm>
              <a:off x="4673929" y="2067492"/>
              <a:ext cx="659848" cy="972954"/>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Jun</a:t>
              </a:r>
            </a:p>
          </p:txBody>
        </p:sp>
        <p:sp>
          <p:nvSpPr>
            <p:cNvPr id="30" name="Rectangle: Folded Corner 29">
              <a:extLst>
                <a:ext uri="{FF2B5EF4-FFF2-40B4-BE49-F238E27FC236}">
                  <a16:creationId xmlns:a16="http://schemas.microsoft.com/office/drawing/2014/main" id="{8EE9186B-1608-47F8-AD9F-E25E8DDB37CB}"/>
                </a:ext>
              </a:extLst>
            </p:cNvPr>
            <p:cNvSpPr/>
            <p:nvPr/>
          </p:nvSpPr>
          <p:spPr>
            <a:xfrm>
              <a:off x="3979671" y="2067017"/>
              <a:ext cx="659848" cy="972954"/>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May</a:t>
              </a:r>
            </a:p>
          </p:txBody>
        </p:sp>
        <p:sp>
          <p:nvSpPr>
            <p:cNvPr id="31" name="Rectangle: Folded Corner 30">
              <a:extLst>
                <a:ext uri="{FF2B5EF4-FFF2-40B4-BE49-F238E27FC236}">
                  <a16:creationId xmlns:a16="http://schemas.microsoft.com/office/drawing/2014/main" id="{B8A780FB-EDA8-450F-9646-775730038A45}"/>
                </a:ext>
              </a:extLst>
            </p:cNvPr>
            <p:cNvSpPr/>
            <p:nvPr/>
          </p:nvSpPr>
          <p:spPr>
            <a:xfrm>
              <a:off x="8937723" y="2053304"/>
              <a:ext cx="659848" cy="972954"/>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Dec</a:t>
              </a:r>
            </a:p>
          </p:txBody>
        </p:sp>
        <p:pic>
          <p:nvPicPr>
            <p:cNvPr id="32" name="Picture 4" descr="Image result for seed sowing images">
              <a:extLst>
                <a:ext uri="{FF2B5EF4-FFF2-40B4-BE49-F238E27FC236}">
                  <a16:creationId xmlns:a16="http://schemas.microsoft.com/office/drawing/2014/main" id="{71317E51-DDC3-4671-8A14-12B1C51D807F}"/>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59457" r="9709"/>
            <a:stretch/>
          </p:blipFill>
          <p:spPr bwMode="auto">
            <a:xfrm>
              <a:off x="8269998" y="1428646"/>
              <a:ext cx="1327573" cy="586964"/>
            </a:xfrm>
            <a:prstGeom prst="rect">
              <a:avLst/>
            </a:prstGeom>
            <a:noFill/>
            <a:extLst>
              <a:ext uri="{909E8E84-426E-40DD-AFC4-6F175D3DCCD1}">
                <a14:hiddenFill xmlns:a14="http://schemas.microsoft.com/office/drawing/2010/main">
                  <a:solidFill>
                    <a:srgbClr val="FFFFFF"/>
                  </a:solidFill>
                </a14:hiddenFill>
              </a:ext>
            </a:extLst>
          </p:spPr>
        </p:pic>
      </p:grpSp>
      <p:pic>
        <p:nvPicPr>
          <p:cNvPr id="4108" name="Picture 12" descr="Image result for taking cuttings from plants">
            <a:extLst>
              <a:ext uri="{FF2B5EF4-FFF2-40B4-BE49-F238E27FC236}">
                <a16:creationId xmlns:a16="http://schemas.microsoft.com/office/drawing/2014/main" id="{F5D233DC-DFD1-44E7-8D45-E73174F7750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86222" y="4194373"/>
            <a:ext cx="1274400" cy="1274400"/>
          </a:xfrm>
          <a:prstGeom prst="rect">
            <a:avLst/>
          </a:prstGeom>
          <a:noFill/>
          <a:ln>
            <a:solidFill>
              <a:srgbClr val="00B05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7639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74200-B565-4CBE-A0BF-7909DE793C6F}"/>
              </a:ext>
            </a:extLst>
          </p:cNvPr>
          <p:cNvSpPr>
            <a:spLocks noGrp="1"/>
          </p:cNvSpPr>
          <p:nvPr>
            <p:ph type="ctrTitle"/>
          </p:nvPr>
        </p:nvSpPr>
        <p:spPr>
          <a:xfrm>
            <a:off x="489098" y="106520"/>
            <a:ext cx="9178171" cy="1351286"/>
          </a:xfrm>
        </p:spPr>
        <p:txBody>
          <a:bodyPr vert="horz" lIns="91440" tIns="45720" rIns="91440" bIns="45720" rtlCol="0" anchor="ctr" anchorCtr="1">
            <a:noAutofit/>
          </a:bodyPr>
          <a:lstStyle/>
          <a:p>
            <a:pPr algn="ctr"/>
            <a:r>
              <a:rPr lang="en-US" dirty="0">
                <a:latin typeface="Cocon Offc" panose="020B0504020101020102" pitchFamily="34" charset="0"/>
              </a:rPr>
              <a:t>The clock starts ticking</a:t>
            </a:r>
            <a:br>
              <a:rPr lang="en-US" dirty="0">
                <a:latin typeface="Cocon Offc" panose="020B0504020101020102" pitchFamily="34" charset="0"/>
              </a:rPr>
            </a:br>
            <a:endParaRPr lang="en-US" sz="2400" dirty="0">
              <a:solidFill>
                <a:srgbClr val="002060"/>
              </a:solidFill>
              <a:latin typeface="Cocon Offc" panose="020B0504020101020102" pitchFamily="34" charset="0"/>
            </a:endParaRPr>
          </a:p>
        </p:txBody>
      </p:sp>
      <p:sp>
        <p:nvSpPr>
          <p:cNvPr id="35" name="Isosceles Triangle 34">
            <a:extLst>
              <a:ext uri="{FF2B5EF4-FFF2-40B4-BE49-F238E27FC236}">
                <a16:creationId xmlns:a16="http://schemas.microsoft.com/office/drawing/2014/main" id="{AA330523-F25B-4007-B3E5-ABB5637D1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E474793D-F584-4CB0-8FDF-5E224F330824}"/>
              </a:ext>
            </a:extLst>
          </p:cNvPr>
          <p:cNvSpPr/>
          <p:nvPr/>
        </p:nvSpPr>
        <p:spPr>
          <a:xfrm>
            <a:off x="9667269" y="5828853"/>
            <a:ext cx="2304991" cy="4949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Noto Sans" panose="020B0502040504020204" pitchFamily="34" charset="0"/>
                <a:ea typeface="Noto Sans" panose="020B0502040504020204" pitchFamily="34" charset="0"/>
              </a:rPr>
              <a:t>20 March 2019</a:t>
            </a:r>
          </a:p>
        </p:txBody>
      </p:sp>
      <p:pic>
        <p:nvPicPr>
          <p:cNvPr id="10" name="Picture 9">
            <a:extLst>
              <a:ext uri="{FF2B5EF4-FFF2-40B4-BE49-F238E27FC236}">
                <a16:creationId xmlns:a16="http://schemas.microsoft.com/office/drawing/2014/main" id="{BFE8309F-32C1-4FB2-A67B-C1E37DDB709E}"/>
              </a:ext>
            </a:extLst>
          </p:cNvPr>
          <p:cNvPicPr>
            <a:picLocks noChangeAspect="1"/>
          </p:cNvPicPr>
          <p:nvPr/>
        </p:nvPicPr>
        <p:blipFill>
          <a:blip r:embed="rId3"/>
          <a:stretch>
            <a:fillRect/>
          </a:stretch>
        </p:blipFill>
        <p:spPr>
          <a:xfrm>
            <a:off x="82896" y="5337542"/>
            <a:ext cx="1086056" cy="1477589"/>
          </a:xfrm>
          <a:prstGeom prst="rect">
            <a:avLst/>
          </a:prstGeom>
        </p:spPr>
      </p:pic>
      <p:pic>
        <p:nvPicPr>
          <p:cNvPr id="11" name="Picture 10">
            <a:extLst>
              <a:ext uri="{FF2B5EF4-FFF2-40B4-BE49-F238E27FC236}">
                <a16:creationId xmlns:a16="http://schemas.microsoft.com/office/drawing/2014/main" id="{1E31F7C4-D161-4369-8E91-0C04932A1AB0}"/>
              </a:ext>
            </a:extLst>
          </p:cNvPr>
          <p:cNvPicPr>
            <a:picLocks noChangeAspect="1"/>
          </p:cNvPicPr>
          <p:nvPr/>
        </p:nvPicPr>
        <p:blipFill>
          <a:blip r:embed="rId4"/>
          <a:stretch>
            <a:fillRect/>
          </a:stretch>
        </p:blipFill>
        <p:spPr>
          <a:xfrm>
            <a:off x="9455245" y="106519"/>
            <a:ext cx="2659573" cy="1352825"/>
          </a:xfrm>
          <a:prstGeom prst="rect">
            <a:avLst/>
          </a:prstGeom>
        </p:spPr>
      </p:pic>
      <p:grpSp>
        <p:nvGrpSpPr>
          <p:cNvPr id="12" name="Group 11">
            <a:extLst>
              <a:ext uri="{FF2B5EF4-FFF2-40B4-BE49-F238E27FC236}">
                <a16:creationId xmlns:a16="http://schemas.microsoft.com/office/drawing/2014/main" id="{A9755E09-44DE-40DF-B1EC-F680E1615B99}"/>
              </a:ext>
            </a:extLst>
          </p:cNvPr>
          <p:cNvGrpSpPr/>
          <p:nvPr/>
        </p:nvGrpSpPr>
        <p:grpSpPr>
          <a:xfrm>
            <a:off x="994449" y="1375481"/>
            <a:ext cx="8443627" cy="1622381"/>
            <a:chOff x="1153944" y="1428646"/>
            <a:chExt cx="8443627" cy="1622381"/>
          </a:xfrm>
        </p:grpSpPr>
        <p:pic>
          <p:nvPicPr>
            <p:cNvPr id="4098" name="Picture 2" descr="Image result for seed sowing images">
              <a:extLst>
                <a:ext uri="{FF2B5EF4-FFF2-40B4-BE49-F238E27FC236}">
                  <a16:creationId xmlns:a16="http://schemas.microsoft.com/office/drawing/2014/main" id="{60015071-D875-4F24-A034-CF8B2781CF0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176"/>
            <a:stretch/>
          </p:blipFill>
          <p:spPr bwMode="auto">
            <a:xfrm>
              <a:off x="1153944" y="1438521"/>
              <a:ext cx="3996564" cy="58696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seed sowing images">
              <a:extLst>
                <a:ext uri="{FF2B5EF4-FFF2-40B4-BE49-F238E27FC236}">
                  <a16:creationId xmlns:a16="http://schemas.microsoft.com/office/drawing/2014/main" id="{6721C7E9-700A-4216-A5A2-4B00F18249D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787"/>
            <a:stretch/>
          </p:blipFill>
          <p:spPr bwMode="auto">
            <a:xfrm>
              <a:off x="4779188" y="1438521"/>
              <a:ext cx="3927179" cy="58696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Folded Corner 7">
              <a:extLst>
                <a:ext uri="{FF2B5EF4-FFF2-40B4-BE49-F238E27FC236}">
                  <a16:creationId xmlns:a16="http://schemas.microsoft.com/office/drawing/2014/main" id="{9D57DCC1-3B58-44DE-BD89-9523F3978826}"/>
                </a:ext>
              </a:extLst>
            </p:cNvPr>
            <p:cNvSpPr/>
            <p:nvPr/>
          </p:nvSpPr>
          <p:spPr>
            <a:xfrm>
              <a:off x="1168952" y="2073650"/>
              <a:ext cx="659848" cy="972954"/>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Jan</a:t>
              </a:r>
            </a:p>
          </p:txBody>
        </p:sp>
        <p:sp>
          <p:nvSpPr>
            <p:cNvPr id="21" name="Rectangle: Folded Corner 20">
              <a:extLst>
                <a:ext uri="{FF2B5EF4-FFF2-40B4-BE49-F238E27FC236}">
                  <a16:creationId xmlns:a16="http://schemas.microsoft.com/office/drawing/2014/main" id="{9AF523C6-0F42-4730-8C2D-99C3D51359D3}"/>
                </a:ext>
              </a:extLst>
            </p:cNvPr>
            <p:cNvSpPr/>
            <p:nvPr/>
          </p:nvSpPr>
          <p:spPr>
            <a:xfrm>
              <a:off x="1871486" y="2073650"/>
              <a:ext cx="659848" cy="972954"/>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Feb</a:t>
              </a:r>
            </a:p>
          </p:txBody>
        </p:sp>
        <p:sp>
          <p:nvSpPr>
            <p:cNvPr id="22" name="Rectangle: Folded Corner 21">
              <a:extLst>
                <a:ext uri="{FF2B5EF4-FFF2-40B4-BE49-F238E27FC236}">
                  <a16:creationId xmlns:a16="http://schemas.microsoft.com/office/drawing/2014/main" id="{9D0DC81C-F03E-4F83-93FA-8E88E20F3CC4}"/>
                </a:ext>
              </a:extLst>
            </p:cNvPr>
            <p:cNvSpPr/>
            <p:nvPr/>
          </p:nvSpPr>
          <p:spPr>
            <a:xfrm>
              <a:off x="2570670" y="2078073"/>
              <a:ext cx="659848" cy="972954"/>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Mar</a:t>
              </a:r>
            </a:p>
          </p:txBody>
        </p:sp>
        <p:sp>
          <p:nvSpPr>
            <p:cNvPr id="23" name="Rectangle: Folded Corner 22">
              <a:extLst>
                <a:ext uri="{FF2B5EF4-FFF2-40B4-BE49-F238E27FC236}">
                  <a16:creationId xmlns:a16="http://schemas.microsoft.com/office/drawing/2014/main" id="{F773BA09-ED77-4EE0-9753-DDBBE5337399}"/>
                </a:ext>
              </a:extLst>
            </p:cNvPr>
            <p:cNvSpPr/>
            <p:nvPr/>
          </p:nvSpPr>
          <p:spPr>
            <a:xfrm>
              <a:off x="3269854" y="2067017"/>
              <a:ext cx="659848" cy="972954"/>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Apr</a:t>
              </a:r>
            </a:p>
          </p:txBody>
        </p:sp>
        <p:sp>
          <p:nvSpPr>
            <p:cNvPr id="24" name="Rectangle: Folded Corner 23">
              <a:extLst>
                <a:ext uri="{FF2B5EF4-FFF2-40B4-BE49-F238E27FC236}">
                  <a16:creationId xmlns:a16="http://schemas.microsoft.com/office/drawing/2014/main" id="{7A850EDD-F37A-4840-8A94-D02F2947BEC3}"/>
                </a:ext>
              </a:extLst>
            </p:cNvPr>
            <p:cNvSpPr/>
            <p:nvPr/>
          </p:nvSpPr>
          <p:spPr>
            <a:xfrm>
              <a:off x="8232832" y="2055179"/>
              <a:ext cx="659848" cy="972954"/>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Nov</a:t>
              </a:r>
            </a:p>
          </p:txBody>
        </p:sp>
        <p:sp>
          <p:nvSpPr>
            <p:cNvPr id="25" name="Rectangle: Folded Corner 24">
              <a:extLst>
                <a:ext uri="{FF2B5EF4-FFF2-40B4-BE49-F238E27FC236}">
                  <a16:creationId xmlns:a16="http://schemas.microsoft.com/office/drawing/2014/main" id="{688EEC78-7388-4DA9-87FF-A8E700EEE09D}"/>
                </a:ext>
              </a:extLst>
            </p:cNvPr>
            <p:cNvSpPr/>
            <p:nvPr/>
          </p:nvSpPr>
          <p:spPr>
            <a:xfrm>
              <a:off x="7526738" y="2059265"/>
              <a:ext cx="659848" cy="972954"/>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Oct</a:t>
              </a:r>
            </a:p>
          </p:txBody>
        </p:sp>
        <p:sp>
          <p:nvSpPr>
            <p:cNvPr id="26" name="Rectangle: Folded Corner 25">
              <a:extLst>
                <a:ext uri="{FF2B5EF4-FFF2-40B4-BE49-F238E27FC236}">
                  <a16:creationId xmlns:a16="http://schemas.microsoft.com/office/drawing/2014/main" id="{4422A8DE-03B4-4259-B6C8-B9951CE770EA}"/>
                </a:ext>
              </a:extLst>
            </p:cNvPr>
            <p:cNvSpPr/>
            <p:nvPr/>
          </p:nvSpPr>
          <p:spPr>
            <a:xfrm>
              <a:off x="6820644" y="2061141"/>
              <a:ext cx="659848" cy="972954"/>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Sep</a:t>
              </a:r>
            </a:p>
          </p:txBody>
        </p:sp>
        <p:sp>
          <p:nvSpPr>
            <p:cNvPr id="27" name="Rectangle: Folded Corner 26">
              <a:extLst>
                <a:ext uri="{FF2B5EF4-FFF2-40B4-BE49-F238E27FC236}">
                  <a16:creationId xmlns:a16="http://schemas.microsoft.com/office/drawing/2014/main" id="{1C4A3CC9-6CBF-4823-A9B0-31019BDA3831}"/>
                </a:ext>
              </a:extLst>
            </p:cNvPr>
            <p:cNvSpPr/>
            <p:nvPr/>
          </p:nvSpPr>
          <p:spPr>
            <a:xfrm>
              <a:off x="6104196" y="2059265"/>
              <a:ext cx="659848" cy="972954"/>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Aug</a:t>
              </a:r>
            </a:p>
          </p:txBody>
        </p:sp>
        <p:sp>
          <p:nvSpPr>
            <p:cNvPr id="28" name="Rectangle: Folded Corner 27">
              <a:extLst>
                <a:ext uri="{FF2B5EF4-FFF2-40B4-BE49-F238E27FC236}">
                  <a16:creationId xmlns:a16="http://schemas.microsoft.com/office/drawing/2014/main" id="{2554B27F-7D1A-4002-95FE-568EF1199548}"/>
                </a:ext>
              </a:extLst>
            </p:cNvPr>
            <p:cNvSpPr/>
            <p:nvPr/>
          </p:nvSpPr>
          <p:spPr>
            <a:xfrm>
              <a:off x="5394379" y="2061141"/>
              <a:ext cx="659848" cy="972954"/>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Jul</a:t>
              </a:r>
            </a:p>
          </p:txBody>
        </p:sp>
        <p:sp>
          <p:nvSpPr>
            <p:cNvPr id="29" name="Rectangle: Folded Corner 28">
              <a:extLst>
                <a:ext uri="{FF2B5EF4-FFF2-40B4-BE49-F238E27FC236}">
                  <a16:creationId xmlns:a16="http://schemas.microsoft.com/office/drawing/2014/main" id="{409EF91F-4DE6-4D9D-A47C-BB34AFF23DE4}"/>
                </a:ext>
              </a:extLst>
            </p:cNvPr>
            <p:cNvSpPr/>
            <p:nvPr/>
          </p:nvSpPr>
          <p:spPr>
            <a:xfrm>
              <a:off x="4673929" y="2067492"/>
              <a:ext cx="659848" cy="972954"/>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Jun</a:t>
              </a:r>
            </a:p>
          </p:txBody>
        </p:sp>
        <p:sp>
          <p:nvSpPr>
            <p:cNvPr id="30" name="Rectangle: Folded Corner 29">
              <a:extLst>
                <a:ext uri="{FF2B5EF4-FFF2-40B4-BE49-F238E27FC236}">
                  <a16:creationId xmlns:a16="http://schemas.microsoft.com/office/drawing/2014/main" id="{8EE9186B-1608-47F8-AD9F-E25E8DDB37CB}"/>
                </a:ext>
              </a:extLst>
            </p:cNvPr>
            <p:cNvSpPr/>
            <p:nvPr/>
          </p:nvSpPr>
          <p:spPr>
            <a:xfrm>
              <a:off x="3979671" y="2067017"/>
              <a:ext cx="659848" cy="972954"/>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May</a:t>
              </a:r>
            </a:p>
          </p:txBody>
        </p:sp>
        <p:sp>
          <p:nvSpPr>
            <p:cNvPr id="31" name="Rectangle: Folded Corner 30">
              <a:extLst>
                <a:ext uri="{FF2B5EF4-FFF2-40B4-BE49-F238E27FC236}">
                  <a16:creationId xmlns:a16="http://schemas.microsoft.com/office/drawing/2014/main" id="{B8A780FB-EDA8-450F-9646-775730038A45}"/>
                </a:ext>
              </a:extLst>
            </p:cNvPr>
            <p:cNvSpPr/>
            <p:nvPr/>
          </p:nvSpPr>
          <p:spPr>
            <a:xfrm>
              <a:off x="8937723" y="2053304"/>
              <a:ext cx="659848" cy="972954"/>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Dec</a:t>
              </a:r>
            </a:p>
          </p:txBody>
        </p:sp>
        <p:pic>
          <p:nvPicPr>
            <p:cNvPr id="32" name="Picture 4" descr="Image result for seed sowing images">
              <a:extLst>
                <a:ext uri="{FF2B5EF4-FFF2-40B4-BE49-F238E27FC236}">
                  <a16:creationId xmlns:a16="http://schemas.microsoft.com/office/drawing/2014/main" id="{71317E51-DDC3-4671-8A14-12B1C51D807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9457" r="9709"/>
            <a:stretch/>
          </p:blipFill>
          <p:spPr bwMode="auto">
            <a:xfrm>
              <a:off x="8269998" y="1428646"/>
              <a:ext cx="1327573" cy="586964"/>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3" name="Object 2">
            <a:extLst>
              <a:ext uri="{FF2B5EF4-FFF2-40B4-BE49-F238E27FC236}">
                <a16:creationId xmlns:a16="http://schemas.microsoft.com/office/drawing/2014/main" id="{6061D725-8748-401C-AD50-2ED6A3D2B837}"/>
              </a:ext>
            </a:extLst>
          </p:cNvPr>
          <p:cNvGraphicFramePr>
            <a:graphicFrameLocks noChangeAspect="1"/>
          </p:cNvGraphicFramePr>
          <p:nvPr>
            <p:extLst>
              <p:ext uri="{D42A27DB-BD31-4B8C-83A1-F6EECF244321}">
                <p14:modId xmlns:p14="http://schemas.microsoft.com/office/powerpoint/2010/main" val="3967232378"/>
              </p:ext>
            </p:extLst>
          </p:nvPr>
        </p:nvGraphicFramePr>
        <p:xfrm>
          <a:off x="994449" y="3560542"/>
          <a:ext cx="8519715" cy="1477589"/>
        </p:xfrm>
        <a:graphic>
          <a:graphicData uri="http://schemas.openxmlformats.org/presentationml/2006/ole">
            <mc:AlternateContent xmlns:mc="http://schemas.openxmlformats.org/markup-compatibility/2006">
              <mc:Choice xmlns:v="urn:schemas-microsoft-com:vml" Requires="v">
                <p:oleObj spid="_x0000_s6162" name="Worksheet" r:id="rId6" imgW="7743675" imgH="1343159" progId="Excel.Sheet.12">
                  <p:embed/>
                </p:oleObj>
              </mc:Choice>
              <mc:Fallback>
                <p:oleObj name="Worksheet" r:id="rId6" imgW="7743675" imgH="1343159" progId="Excel.Sheet.12">
                  <p:embed/>
                  <p:pic>
                    <p:nvPicPr>
                      <p:cNvPr id="0" name=""/>
                      <p:cNvPicPr/>
                      <p:nvPr/>
                    </p:nvPicPr>
                    <p:blipFill>
                      <a:blip r:embed="rId7"/>
                      <a:stretch>
                        <a:fillRect/>
                      </a:stretch>
                    </p:blipFill>
                    <p:spPr>
                      <a:xfrm>
                        <a:off x="994449" y="3560542"/>
                        <a:ext cx="8519715" cy="1477589"/>
                      </a:xfrm>
                      <a:prstGeom prst="rect">
                        <a:avLst/>
                      </a:prstGeom>
                    </p:spPr>
                  </p:pic>
                </p:oleObj>
              </mc:Fallback>
            </mc:AlternateContent>
          </a:graphicData>
        </a:graphic>
      </p:graphicFrame>
      <p:sp>
        <p:nvSpPr>
          <p:cNvPr id="33" name="Subtitle 2">
            <a:extLst>
              <a:ext uri="{FF2B5EF4-FFF2-40B4-BE49-F238E27FC236}">
                <a16:creationId xmlns:a16="http://schemas.microsoft.com/office/drawing/2014/main" id="{66AE82A4-29E0-486A-BA9D-570AE752257D}"/>
              </a:ext>
            </a:extLst>
          </p:cNvPr>
          <p:cNvSpPr>
            <a:spLocks noGrp="1"/>
          </p:cNvSpPr>
          <p:nvPr>
            <p:ph type="subTitle" idx="1"/>
          </p:nvPr>
        </p:nvSpPr>
        <p:spPr>
          <a:xfrm>
            <a:off x="1168952" y="5482519"/>
            <a:ext cx="8345212" cy="959142"/>
          </a:xfrm>
        </p:spPr>
        <p:txBody>
          <a:bodyPr vert="horz" lIns="91440" tIns="45720" rIns="91440" bIns="45720" rtlCol="0">
            <a:noAutofit/>
          </a:bodyPr>
          <a:lstStyle/>
          <a:p>
            <a:pPr algn="l">
              <a:lnSpc>
                <a:spcPct val="110000"/>
              </a:lnSpc>
            </a:pPr>
            <a:r>
              <a:rPr lang="en-GB" dirty="0">
                <a:latin typeface="Noto Sans" panose="020B0502040504020204" pitchFamily="34" charset="0"/>
                <a:ea typeface="Noto Sans" panose="020B0502040504020204" pitchFamily="34" charset="0"/>
              </a:rPr>
              <a:t>The timelines are dependent on the genus and species; some plants irrespective of the pot size we aim for cannot be forced, for example </a:t>
            </a:r>
            <a:r>
              <a:rPr lang="en-GB" i="1" dirty="0" err="1">
                <a:latin typeface="Noto Sans" panose="020B0502040504020204" pitchFamily="34" charset="0"/>
                <a:ea typeface="Noto Sans" panose="020B0502040504020204" pitchFamily="34" charset="0"/>
              </a:rPr>
              <a:t>Sarcococca</a:t>
            </a:r>
            <a:r>
              <a:rPr lang="en-GB" i="1" dirty="0">
                <a:latin typeface="Noto Sans" panose="020B0502040504020204" pitchFamily="34" charset="0"/>
                <a:ea typeface="Noto Sans" panose="020B0502040504020204" pitchFamily="34" charset="0"/>
              </a:rPr>
              <a:t>.</a:t>
            </a:r>
          </a:p>
        </p:txBody>
      </p:sp>
    </p:spTree>
    <p:extLst>
      <p:ext uri="{BB962C8B-B14F-4D97-AF65-F5344CB8AC3E}">
        <p14:creationId xmlns:p14="http://schemas.microsoft.com/office/powerpoint/2010/main" val="1425735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74200-B565-4CBE-A0BF-7909DE793C6F}"/>
              </a:ext>
            </a:extLst>
          </p:cNvPr>
          <p:cNvSpPr>
            <a:spLocks noGrp="1"/>
          </p:cNvSpPr>
          <p:nvPr>
            <p:ph type="ctrTitle"/>
          </p:nvPr>
        </p:nvSpPr>
        <p:spPr>
          <a:xfrm>
            <a:off x="845771" y="106519"/>
            <a:ext cx="8481258" cy="1352825"/>
          </a:xfrm>
        </p:spPr>
        <p:txBody>
          <a:bodyPr vert="horz" lIns="91440" tIns="45720" rIns="91440" bIns="45720" rtlCol="0" anchor="ctr" anchorCtr="1">
            <a:noAutofit/>
          </a:bodyPr>
          <a:lstStyle/>
          <a:p>
            <a:pPr algn="ctr"/>
            <a:r>
              <a:rPr lang="en-US" dirty="0">
                <a:latin typeface="Cocon Offc" panose="020B0504020101020102" pitchFamily="34" charset="0"/>
              </a:rPr>
              <a:t>Plants do not always behave</a:t>
            </a:r>
          </a:p>
        </p:txBody>
      </p:sp>
      <p:sp>
        <p:nvSpPr>
          <p:cNvPr id="35" name="Isosceles Triangle 34">
            <a:extLst>
              <a:ext uri="{FF2B5EF4-FFF2-40B4-BE49-F238E27FC236}">
                <a16:creationId xmlns:a16="http://schemas.microsoft.com/office/drawing/2014/main" id="{AA330523-F25B-4007-B3E5-ABB5637D1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E474793D-F584-4CB0-8FDF-5E224F330824}"/>
              </a:ext>
            </a:extLst>
          </p:cNvPr>
          <p:cNvSpPr/>
          <p:nvPr/>
        </p:nvSpPr>
        <p:spPr>
          <a:xfrm>
            <a:off x="9667269" y="5828853"/>
            <a:ext cx="2304991" cy="4949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Noto Sans" panose="020B0502040504020204" pitchFamily="34" charset="0"/>
                <a:ea typeface="Noto Sans" panose="020B0502040504020204" pitchFamily="34" charset="0"/>
              </a:rPr>
              <a:t>20 March 2019</a:t>
            </a:r>
          </a:p>
        </p:txBody>
      </p:sp>
      <p:pic>
        <p:nvPicPr>
          <p:cNvPr id="10" name="Picture 9">
            <a:extLst>
              <a:ext uri="{FF2B5EF4-FFF2-40B4-BE49-F238E27FC236}">
                <a16:creationId xmlns:a16="http://schemas.microsoft.com/office/drawing/2014/main" id="{BFE8309F-32C1-4FB2-A67B-C1E37DDB709E}"/>
              </a:ext>
            </a:extLst>
          </p:cNvPr>
          <p:cNvPicPr>
            <a:picLocks noChangeAspect="1"/>
          </p:cNvPicPr>
          <p:nvPr/>
        </p:nvPicPr>
        <p:blipFill>
          <a:blip r:embed="rId2"/>
          <a:stretch>
            <a:fillRect/>
          </a:stretch>
        </p:blipFill>
        <p:spPr>
          <a:xfrm>
            <a:off x="82896" y="5337542"/>
            <a:ext cx="1086056" cy="1477589"/>
          </a:xfrm>
          <a:prstGeom prst="rect">
            <a:avLst/>
          </a:prstGeom>
        </p:spPr>
      </p:pic>
      <p:pic>
        <p:nvPicPr>
          <p:cNvPr id="11" name="Picture 10">
            <a:extLst>
              <a:ext uri="{FF2B5EF4-FFF2-40B4-BE49-F238E27FC236}">
                <a16:creationId xmlns:a16="http://schemas.microsoft.com/office/drawing/2014/main" id="{1E31F7C4-D161-4369-8E91-0C04932A1AB0}"/>
              </a:ext>
            </a:extLst>
          </p:cNvPr>
          <p:cNvPicPr>
            <a:picLocks noChangeAspect="1"/>
          </p:cNvPicPr>
          <p:nvPr/>
        </p:nvPicPr>
        <p:blipFill>
          <a:blip r:embed="rId3"/>
          <a:stretch>
            <a:fillRect/>
          </a:stretch>
        </p:blipFill>
        <p:spPr>
          <a:xfrm>
            <a:off x="9455245" y="106519"/>
            <a:ext cx="2659573" cy="1352825"/>
          </a:xfrm>
          <a:prstGeom prst="rect">
            <a:avLst/>
          </a:prstGeom>
        </p:spPr>
      </p:pic>
      <p:sp>
        <p:nvSpPr>
          <p:cNvPr id="7" name="Subtitle 6">
            <a:extLst>
              <a:ext uri="{FF2B5EF4-FFF2-40B4-BE49-F238E27FC236}">
                <a16:creationId xmlns:a16="http://schemas.microsoft.com/office/drawing/2014/main" id="{1BB6D59B-8D38-44EA-9ADF-A68B19018353}"/>
              </a:ext>
            </a:extLst>
          </p:cNvPr>
          <p:cNvSpPr>
            <a:spLocks noGrp="1"/>
          </p:cNvSpPr>
          <p:nvPr>
            <p:ph type="subTitle" idx="1"/>
          </p:nvPr>
        </p:nvSpPr>
        <p:spPr>
          <a:xfrm>
            <a:off x="845771" y="5158904"/>
            <a:ext cx="9138201" cy="1477589"/>
          </a:xfrm>
        </p:spPr>
        <p:txBody>
          <a:bodyPr>
            <a:noAutofit/>
          </a:bodyPr>
          <a:lstStyle/>
          <a:p>
            <a:pPr algn="ctr"/>
            <a:r>
              <a:rPr lang="en-GB" dirty="0">
                <a:latin typeface="Noto Sans" panose="020B0502040504020204" pitchFamily="34" charset="0"/>
                <a:ea typeface="Noto Sans" panose="020B0502040504020204" pitchFamily="34" charset="0"/>
              </a:rPr>
              <a:t>How do we manage plant performance/failure</a:t>
            </a:r>
          </a:p>
          <a:p>
            <a:pPr algn="ctr">
              <a:spcBef>
                <a:spcPts val="0"/>
              </a:spcBef>
            </a:pPr>
            <a:r>
              <a:rPr lang="en-GB" dirty="0">
                <a:latin typeface="Noto Sans" panose="020B0502040504020204" pitchFamily="34" charset="0"/>
                <a:ea typeface="Noto Sans" panose="020B0502040504020204" pitchFamily="34" charset="0"/>
              </a:rPr>
              <a:t>Applying a selection criteria</a:t>
            </a:r>
          </a:p>
          <a:p>
            <a:pPr algn="ctr">
              <a:spcBef>
                <a:spcPts val="0"/>
              </a:spcBef>
            </a:pPr>
            <a:r>
              <a:rPr lang="en-GB" dirty="0">
                <a:latin typeface="Noto Sans" panose="020B0502040504020204" pitchFamily="34" charset="0"/>
                <a:ea typeface="Noto Sans" panose="020B0502040504020204" pitchFamily="34" charset="0"/>
              </a:rPr>
              <a:t>Batch control</a:t>
            </a:r>
          </a:p>
          <a:p>
            <a:pPr algn="ctr">
              <a:spcBef>
                <a:spcPts val="0"/>
              </a:spcBef>
            </a:pPr>
            <a:r>
              <a:rPr lang="en-GB" dirty="0">
                <a:latin typeface="Noto Sans" panose="020B0502040504020204" pitchFamily="34" charset="0"/>
                <a:ea typeface="Noto Sans" panose="020B0502040504020204" pitchFamily="34" charset="0"/>
              </a:rPr>
              <a:t>Overgrow</a:t>
            </a:r>
          </a:p>
          <a:p>
            <a:pPr algn="ctr">
              <a:spcBef>
                <a:spcPts val="0"/>
              </a:spcBef>
            </a:pPr>
            <a:r>
              <a:rPr lang="en-GB" dirty="0">
                <a:latin typeface="Noto Sans" panose="020B0502040504020204" pitchFamily="34" charset="0"/>
                <a:ea typeface="Noto Sans" panose="020B0502040504020204" pitchFamily="34" charset="0"/>
              </a:rPr>
              <a:t>Time</a:t>
            </a:r>
          </a:p>
          <a:p>
            <a:pPr algn="ctr"/>
            <a:endParaRPr lang="en-GB" dirty="0">
              <a:latin typeface="Noto Sans" panose="020B0502040504020204" pitchFamily="34" charset="0"/>
              <a:ea typeface="Noto Sans" panose="020B0502040504020204" pitchFamily="34" charset="0"/>
            </a:endParaRPr>
          </a:p>
        </p:txBody>
      </p:sp>
      <p:pic>
        <p:nvPicPr>
          <p:cNvPr id="4" name="Picture 3">
            <a:extLst>
              <a:ext uri="{FF2B5EF4-FFF2-40B4-BE49-F238E27FC236}">
                <a16:creationId xmlns:a16="http://schemas.microsoft.com/office/drawing/2014/main" id="{E844DE39-4EE4-40F7-96A3-45E10F8B26D9}"/>
              </a:ext>
            </a:extLst>
          </p:cNvPr>
          <p:cNvPicPr>
            <a:picLocks noChangeAspect="1"/>
          </p:cNvPicPr>
          <p:nvPr/>
        </p:nvPicPr>
        <p:blipFill rotWithShape="1">
          <a:blip r:embed="rId4"/>
          <a:srcRect t="19846" b="29319"/>
          <a:stretch/>
        </p:blipFill>
        <p:spPr>
          <a:xfrm>
            <a:off x="1280590" y="1930867"/>
            <a:ext cx="8143269" cy="3104707"/>
          </a:xfrm>
          <a:prstGeom prst="rect">
            <a:avLst/>
          </a:prstGeom>
        </p:spPr>
      </p:pic>
    </p:spTree>
    <p:extLst>
      <p:ext uri="{BB962C8B-B14F-4D97-AF65-F5344CB8AC3E}">
        <p14:creationId xmlns:p14="http://schemas.microsoft.com/office/powerpoint/2010/main" val="2582843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74200-B565-4CBE-A0BF-7909DE793C6F}"/>
              </a:ext>
            </a:extLst>
          </p:cNvPr>
          <p:cNvSpPr>
            <a:spLocks noGrp="1"/>
          </p:cNvSpPr>
          <p:nvPr>
            <p:ph type="ctrTitle"/>
          </p:nvPr>
        </p:nvSpPr>
        <p:spPr>
          <a:xfrm>
            <a:off x="845771" y="106519"/>
            <a:ext cx="8481258" cy="1352824"/>
          </a:xfrm>
        </p:spPr>
        <p:txBody>
          <a:bodyPr vert="horz" lIns="91440" tIns="45720" rIns="91440" bIns="45720" rtlCol="0" anchor="ctr" anchorCtr="1">
            <a:noAutofit/>
          </a:bodyPr>
          <a:lstStyle/>
          <a:p>
            <a:pPr algn="ctr"/>
            <a:r>
              <a:rPr lang="en-US" dirty="0">
                <a:latin typeface="Cocon Offc" panose="020B0504020101020102" pitchFamily="34" charset="0"/>
              </a:rPr>
              <a:t>Planting densities</a:t>
            </a:r>
          </a:p>
        </p:txBody>
      </p:sp>
      <p:sp>
        <p:nvSpPr>
          <p:cNvPr id="35" name="Isosceles Triangle 34">
            <a:extLst>
              <a:ext uri="{FF2B5EF4-FFF2-40B4-BE49-F238E27FC236}">
                <a16:creationId xmlns:a16="http://schemas.microsoft.com/office/drawing/2014/main" id="{AA330523-F25B-4007-B3E5-ABB5637D1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E474793D-F584-4CB0-8FDF-5E224F330824}"/>
              </a:ext>
            </a:extLst>
          </p:cNvPr>
          <p:cNvSpPr/>
          <p:nvPr/>
        </p:nvSpPr>
        <p:spPr>
          <a:xfrm>
            <a:off x="9667269" y="5828853"/>
            <a:ext cx="2304991" cy="4949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Noto Sans" panose="020B0502040504020204" pitchFamily="34" charset="0"/>
                <a:ea typeface="Noto Sans" panose="020B0502040504020204" pitchFamily="34" charset="0"/>
              </a:rPr>
              <a:t>20 March 2019</a:t>
            </a:r>
          </a:p>
        </p:txBody>
      </p:sp>
      <p:pic>
        <p:nvPicPr>
          <p:cNvPr id="10" name="Picture 9">
            <a:extLst>
              <a:ext uri="{FF2B5EF4-FFF2-40B4-BE49-F238E27FC236}">
                <a16:creationId xmlns:a16="http://schemas.microsoft.com/office/drawing/2014/main" id="{BFE8309F-32C1-4FB2-A67B-C1E37DDB709E}"/>
              </a:ext>
            </a:extLst>
          </p:cNvPr>
          <p:cNvPicPr>
            <a:picLocks noChangeAspect="1"/>
          </p:cNvPicPr>
          <p:nvPr/>
        </p:nvPicPr>
        <p:blipFill>
          <a:blip r:embed="rId2"/>
          <a:stretch>
            <a:fillRect/>
          </a:stretch>
        </p:blipFill>
        <p:spPr>
          <a:xfrm>
            <a:off x="82896" y="5337542"/>
            <a:ext cx="1086056" cy="1477589"/>
          </a:xfrm>
          <a:prstGeom prst="rect">
            <a:avLst/>
          </a:prstGeom>
        </p:spPr>
      </p:pic>
      <p:pic>
        <p:nvPicPr>
          <p:cNvPr id="11" name="Picture 10">
            <a:extLst>
              <a:ext uri="{FF2B5EF4-FFF2-40B4-BE49-F238E27FC236}">
                <a16:creationId xmlns:a16="http://schemas.microsoft.com/office/drawing/2014/main" id="{1E31F7C4-D161-4369-8E91-0C04932A1AB0}"/>
              </a:ext>
            </a:extLst>
          </p:cNvPr>
          <p:cNvPicPr>
            <a:picLocks noChangeAspect="1"/>
          </p:cNvPicPr>
          <p:nvPr/>
        </p:nvPicPr>
        <p:blipFill>
          <a:blip r:embed="rId3"/>
          <a:stretch>
            <a:fillRect/>
          </a:stretch>
        </p:blipFill>
        <p:spPr>
          <a:xfrm>
            <a:off x="9455245" y="106519"/>
            <a:ext cx="2659573" cy="1352825"/>
          </a:xfrm>
          <a:prstGeom prst="rect">
            <a:avLst/>
          </a:prstGeom>
        </p:spPr>
      </p:pic>
      <p:sp>
        <p:nvSpPr>
          <p:cNvPr id="7" name="Subtitle 6">
            <a:extLst>
              <a:ext uri="{FF2B5EF4-FFF2-40B4-BE49-F238E27FC236}">
                <a16:creationId xmlns:a16="http://schemas.microsoft.com/office/drawing/2014/main" id="{1BB6D59B-8D38-44EA-9ADF-A68B19018353}"/>
              </a:ext>
            </a:extLst>
          </p:cNvPr>
          <p:cNvSpPr>
            <a:spLocks noGrp="1"/>
          </p:cNvSpPr>
          <p:nvPr>
            <p:ph type="subTitle" idx="1"/>
          </p:nvPr>
        </p:nvSpPr>
        <p:spPr>
          <a:xfrm>
            <a:off x="845771" y="2166510"/>
            <a:ext cx="8481258" cy="2277900"/>
          </a:xfrm>
        </p:spPr>
        <p:txBody>
          <a:bodyPr>
            <a:noAutofit/>
          </a:bodyPr>
          <a:lstStyle/>
          <a:p>
            <a:pPr algn="ctr"/>
            <a:r>
              <a:rPr lang="en-GB" dirty="0">
                <a:latin typeface="Noto Sans" panose="020B0502040504020204" pitchFamily="34" charset="0"/>
                <a:ea typeface="Noto Sans" panose="020B0502040504020204" pitchFamily="34" charset="0"/>
              </a:rPr>
              <a:t>A practicable application</a:t>
            </a:r>
          </a:p>
          <a:p>
            <a:pPr algn="ctr"/>
            <a:endParaRPr lang="en-GB" dirty="0">
              <a:latin typeface="Noto Sans" panose="020B0502040504020204" pitchFamily="34" charset="0"/>
              <a:ea typeface="Noto Sans" panose="020B0502040504020204" pitchFamily="34" charset="0"/>
            </a:endParaRPr>
          </a:p>
          <a:p>
            <a:pPr algn="ctr"/>
            <a:r>
              <a:rPr lang="en-GB" dirty="0">
                <a:latin typeface="Noto Sans" panose="020B0502040504020204" pitchFamily="34" charset="0"/>
                <a:ea typeface="Noto Sans" panose="020B0502040504020204" pitchFamily="34" charset="0"/>
              </a:rPr>
              <a:t>How many to the square metre </a:t>
            </a:r>
          </a:p>
          <a:p>
            <a:pPr algn="ctr"/>
            <a:endParaRPr lang="en-GB" dirty="0">
              <a:latin typeface="Noto Sans" panose="020B0502040504020204" pitchFamily="34" charset="0"/>
              <a:ea typeface="Noto Sans" panose="020B0502040504020204" pitchFamily="34" charset="0"/>
            </a:endParaRPr>
          </a:p>
          <a:p>
            <a:pPr algn="ctr"/>
            <a:r>
              <a:rPr lang="en-GB" dirty="0">
                <a:latin typeface="Noto Sans" panose="020B0502040504020204" pitchFamily="34" charset="0"/>
                <a:ea typeface="Noto Sans" panose="020B0502040504020204" pitchFamily="34" charset="0"/>
              </a:rPr>
              <a:t>A visual impression of planting densities set out at Palmstead Plants</a:t>
            </a:r>
          </a:p>
          <a:p>
            <a:pPr algn="ctr"/>
            <a:endParaRPr lang="en-GB" dirty="0">
              <a:latin typeface="Noto Sans" panose="020B0502040504020204" pitchFamily="34" charset="0"/>
              <a:ea typeface="Noto Sans" panose="020B0502040504020204" pitchFamily="34" charset="0"/>
            </a:endParaRPr>
          </a:p>
          <a:p>
            <a:pPr algn="ctr"/>
            <a:endParaRPr lang="en-GB" dirty="0">
              <a:latin typeface="Noto Sans" panose="020B0502040504020204" pitchFamily="34" charset="0"/>
              <a:ea typeface="Noto Sans" panose="020B0502040504020204" pitchFamily="34" charset="0"/>
            </a:endParaRPr>
          </a:p>
          <a:p>
            <a:pPr algn="ctr"/>
            <a:endParaRPr lang="en-GB" dirty="0">
              <a:latin typeface="Noto Sans" panose="020B0502040504020204" pitchFamily="34" charset="0"/>
              <a:ea typeface="Noto Sans" panose="020B0502040504020204" pitchFamily="34" charset="0"/>
            </a:endParaRPr>
          </a:p>
        </p:txBody>
      </p:sp>
      <p:sp>
        <p:nvSpPr>
          <p:cNvPr id="12" name="Subtitle 2">
            <a:extLst>
              <a:ext uri="{FF2B5EF4-FFF2-40B4-BE49-F238E27FC236}">
                <a16:creationId xmlns:a16="http://schemas.microsoft.com/office/drawing/2014/main" id="{C3B1D3E9-9CF2-401B-8137-CE888A23C6BF}"/>
              </a:ext>
            </a:extLst>
          </p:cNvPr>
          <p:cNvSpPr txBox="1">
            <a:spLocks/>
          </p:cNvSpPr>
          <p:nvPr/>
        </p:nvSpPr>
        <p:spPr>
          <a:xfrm>
            <a:off x="925494" y="4550735"/>
            <a:ext cx="8401535" cy="1720027"/>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ctr">
              <a:lnSpc>
                <a:spcPct val="110000"/>
              </a:lnSpc>
            </a:pPr>
            <a:r>
              <a:rPr lang="en-GB" sz="3200" b="1" dirty="0">
                <a:solidFill>
                  <a:srgbClr val="004B93"/>
                </a:solidFill>
                <a:latin typeface="Noto Sans" panose="020B0502040504020204" pitchFamily="34" charset="0"/>
                <a:ea typeface="Noto Sans" panose="020B0502040504020204" pitchFamily="34" charset="0"/>
              </a:rPr>
              <a:t>Can we use standardised numbers/m</a:t>
            </a:r>
            <a:r>
              <a:rPr lang="en-GB" sz="3200" b="1" baseline="30000" dirty="0">
                <a:solidFill>
                  <a:srgbClr val="004B93"/>
                </a:solidFill>
                <a:latin typeface="Noto Sans" panose="020B0502040504020204" pitchFamily="34" charset="0"/>
                <a:ea typeface="Noto Sans" panose="020B0502040504020204" pitchFamily="34" charset="0"/>
              </a:rPr>
              <a:t>2</a:t>
            </a:r>
            <a:r>
              <a:rPr lang="en-GB" sz="3200" b="1" dirty="0">
                <a:solidFill>
                  <a:srgbClr val="004B93"/>
                </a:solidFill>
                <a:latin typeface="Noto Sans" panose="020B0502040504020204" pitchFamily="34" charset="0"/>
                <a:ea typeface="Noto Sans" panose="020B0502040504020204" pitchFamily="34" charset="0"/>
              </a:rPr>
              <a:t> or do we need to understand the habit of the plant?</a:t>
            </a:r>
          </a:p>
        </p:txBody>
      </p:sp>
    </p:spTree>
    <p:extLst>
      <p:ext uri="{BB962C8B-B14F-4D97-AF65-F5344CB8AC3E}">
        <p14:creationId xmlns:p14="http://schemas.microsoft.com/office/powerpoint/2010/main" val="2026633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FE8309F-32C1-4FB2-A67B-C1E37DDB709E}"/>
              </a:ext>
            </a:extLst>
          </p:cNvPr>
          <p:cNvPicPr>
            <a:picLocks noChangeAspect="1"/>
          </p:cNvPicPr>
          <p:nvPr/>
        </p:nvPicPr>
        <p:blipFill>
          <a:blip r:embed="rId2"/>
          <a:stretch>
            <a:fillRect/>
          </a:stretch>
        </p:blipFill>
        <p:spPr>
          <a:xfrm>
            <a:off x="82896" y="5337542"/>
            <a:ext cx="1086056" cy="1477589"/>
          </a:xfrm>
          <a:prstGeom prst="rect">
            <a:avLst/>
          </a:prstGeom>
        </p:spPr>
      </p:pic>
      <p:sp>
        <p:nvSpPr>
          <p:cNvPr id="2" name="Title 1">
            <a:extLst>
              <a:ext uri="{FF2B5EF4-FFF2-40B4-BE49-F238E27FC236}">
                <a16:creationId xmlns:a16="http://schemas.microsoft.com/office/drawing/2014/main" id="{F5F74200-B565-4CBE-A0BF-7909DE793C6F}"/>
              </a:ext>
            </a:extLst>
          </p:cNvPr>
          <p:cNvSpPr>
            <a:spLocks noGrp="1"/>
          </p:cNvSpPr>
          <p:nvPr>
            <p:ph type="ctrTitle"/>
          </p:nvPr>
        </p:nvSpPr>
        <p:spPr>
          <a:xfrm>
            <a:off x="272540" y="2167559"/>
            <a:ext cx="9867014" cy="1583520"/>
          </a:xfrm>
        </p:spPr>
        <p:txBody>
          <a:bodyPr vert="horz" lIns="91440" tIns="45720" rIns="91440" bIns="45720" rtlCol="0">
            <a:normAutofit/>
          </a:bodyPr>
          <a:lstStyle/>
          <a:p>
            <a:pPr algn="ctr"/>
            <a:r>
              <a:rPr lang="en-GB" b="1" dirty="0">
                <a:solidFill>
                  <a:schemeClr val="accent2"/>
                </a:solidFill>
                <a:latin typeface="Cocon Offc" panose="020B0504020101020102" pitchFamily="34" charset="0"/>
              </a:rPr>
              <a:t>‘From Seeds to Specimens’</a:t>
            </a:r>
            <a:br>
              <a:rPr lang="en-GB" sz="4400" b="1" dirty="0">
                <a:solidFill>
                  <a:schemeClr val="accent2"/>
                </a:solidFill>
                <a:latin typeface="Cocon Offc" panose="020B0504020101020102" pitchFamily="34" charset="0"/>
              </a:rPr>
            </a:br>
            <a:r>
              <a:rPr lang="en-GB" sz="2400" dirty="0">
                <a:solidFill>
                  <a:schemeClr val="accent2"/>
                </a:solidFill>
                <a:latin typeface="Noto Sans" panose="020B0502040504020204" pitchFamily="34" charset="0"/>
                <a:ea typeface="Noto Sans" panose="020B0502040504020204" pitchFamily="34" charset="0"/>
              </a:rPr>
              <a:t>What size suits you best?</a:t>
            </a:r>
            <a:endParaRPr lang="en-US" sz="4400" dirty="0">
              <a:solidFill>
                <a:schemeClr val="accent2"/>
              </a:solidFill>
              <a:latin typeface="Cocon Offc" panose="020B0504020101020102" pitchFamily="34" charset="0"/>
            </a:endParaRPr>
          </a:p>
        </p:txBody>
      </p:sp>
      <p:sp>
        <p:nvSpPr>
          <p:cNvPr id="3" name="Subtitle 2">
            <a:extLst>
              <a:ext uri="{FF2B5EF4-FFF2-40B4-BE49-F238E27FC236}">
                <a16:creationId xmlns:a16="http://schemas.microsoft.com/office/drawing/2014/main" id="{5C02C95C-12CF-46BF-B626-C900C6C937B1}"/>
              </a:ext>
            </a:extLst>
          </p:cNvPr>
          <p:cNvSpPr>
            <a:spLocks noGrp="1"/>
          </p:cNvSpPr>
          <p:nvPr>
            <p:ph type="subTitle" idx="1"/>
          </p:nvPr>
        </p:nvSpPr>
        <p:spPr>
          <a:xfrm>
            <a:off x="845771" y="5083430"/>
            <a:ext cx="8498317" cy="1190847"/>
          </a:xfrm>
        </p:spPr>
        <p:txBody>
          <a:bodyPr vert="horz" lIns="91440" tIns="45720" rIns="91440" bIns="45720" rtlCol="0">
            <a:noAutofit/>
          </a:bodyPr>
          <a:lstStyle/>
          <a:p>
            <a:pPr algn="ctr">
              <a:spcBef>
                <a:spcPts val="0"/>
              </a:spcBef>
            </a:pPr>
            <a:r>
              <a:rPr lang="en-US" sz="3200" b="1" dirty="0">
                <a:solidFill>
                  <a:srgbClr val="004B93"/>
                </a:solidFill>
                <a:latin typeface="Noto Sans" panose="020B0502040504020204" pitchFamily="34" charset="0"/>
                <a:ea typeface="Noto Sans" panose="020B0502040504020204" pitchFamily="34" charset="0"/>
              </a:rPr>
              <a:t>Session 3</a:t>
            </a:r>
          </a:p>
          <a:p>
            <a:pPr algn="ctr">
              <a:spcBef>
                <a:spcPts val="0"/>
              </a:spcBef>
            </a:pPr>
            <a:r>
              <a:rPr lang="en-US" sz="3200" dirty="0">
                <a:solidFill>
                  <a:srgbClr val="004B93"/>
                </a:solidFill>
                <a:latin typeface="Noto Sans" panose="020B0502040504020204" pitchFamily="34" charset="0"/>
                <a:ea typeface="Noto Sans" panose="020B0502040504020204" pitchFamily="34" charset="0"/>
              </a:rPr>
              <a:t>Walkabout – 1 hour</a:t>
            </a:r>
            <a:endParaRPr lang="en-US" sz="3200" dirty="0">
              <a:solidFill>
                <a:srgbClr val="004B93"/>
              </a:solidFill>
            </a:endParaRPr>
          </a:p>
        </p:txBody>
      </p:sp>
      <p:sp>
        <p:nvSpPr>
          <p:cNvPr id="35" name="Isosceles Triangle 34">
            <a:extLst>
              <a:ext uri="{FF2B5EF4-FFF2-40B4-BE49-F238E27FC236}">
                <a16:creationId xmlns:a16="http://schemas.microsoft.com/office/drawing/2014/main" id="{AA330523-F25B-4007-B3E5-ABB5637D1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7" name="Picture 6">
            <a:extLst>
              <a:ext uri="{FF2B5EF4-FFF2-40B4-BE49-F238E27FC236}">
                <a16:creationId xmlns:a16="http://schemas.microsoft.com/office/drawing/2014/main" id="{624FD25A-7433-4C36-8DD5-FE6DA9E7D90F}"/>
              </a:ext>
            </a:extLst>
          </p:cNvPr>
          <p:cNvPicPr>
            <a:picLocks noChangeAspect="1"/>
          </p:cNvPicPr>
          <p:nvPr/>
        </p:nvPicPr>
        <p:blipFill>
          <a:blip r:embed="rId3"/>
          <a:stretch>
            <a:fillRect/>
          </a:stretch>
        </p:blipFill>
        <p:spPr>
          <a:xfrm>
            <a:off x="2611020" y="197508"/>
            <a:ext cx="5035818" cy="1875842"/>
          </a:xfrm>
          <a:prstGeom prst="rect">
            <a:avLst/>
          </a:prstGeom>
        </p:spPr>
      </p:pic>
      <p:sp>
        <p:nvSpPr>
          <p:cNvPr id="9" name="Rectangle 8">
            <a:extLst>
              <a:ext uri="{FF2B5EF4-FFF2-40B4-BE49-F238E27FC236}">
                <a16:creationId xmlns:a16="http://schemas.microsoft.com/office/drawing/2014/main" id="{E474793D-F584-4CB0-8FDF-5E224F330824}"/>
              </a:ext>
            </a:extLst>
          </p:cNvPr>
          <p:cNvSpPr/>
          <p:nvPr/>
        </p:nvSpPr>
        <p:spPr>
          <a:xfrm>
            <a:off x="9667269" y="5828853"/>
            <a:ext cx="2304991" cy="4949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Noto Sans" panose="020B0502040504020204" pitchFamily="34" charset="0"/>
                <a:ea typeface="Noto Sans" panose="020B0502040504020204" pitchFamily="34" charset="0"/>
              </a:rPr>
              <a:t>20 March 2019</a:t>
            </a:r>
          </a:p>
        </p:txBody>
      </p:sp>
    </p:spTree>
    <p:extLst>
      <p:ext uri="{BB962C8B-B14F-4D97-AF65-F5344CB8AC3E}">
        <p14:creationId xmlns:p14="http://schemas.microsoft.com/office/powerpoint/2010/main" val="26170554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74200-B565-4CBE-A0BF-7909DE793C6F}"/>
              </a:ext>
            </a:extLst>
          </p:cNvPr>
          <p:cNvSpPr>
            <a:spLocks noGrp="1"/>
          </p:cNvSpPr>
          <p:nvPr>
            <p:ph type="ctrTitle"/>
          </p:nvPr>
        </p:nvSpPr>
        <p:spPr>
          <a:xfrm>
            <a:off x="272540" y="2167559"/>
            <a:ext cx="9867014" cy="1583520"/>
          </a:xfrm>
        </p:spPr>
        <p:txBody>
          <a:bodyPr vert="horz" lIns="91440" tIns="45720" rIns="91440" bIns="45720" rtlCol="0">
            <a:normAutofit/>
          </a:bodyPr>
          <a:lstStyle/>
          <a:p>
            <a:pPr algn="ctr"/>
            <a:r>
              <a:rPr lang="en-GB" b="1" dirty="0">
                <a:solidFill>
                  <a:schemeClr val="accent2"/>
                </a:solidFill>
                <a:latin typeface="Cocon Offc" panose="020B0504020101020102" pitchFamily="34" charset="0"/>
              </a:rPr>
              <a:t>‘From Seeds to Specimens’</a:t>
            </a:r>
            <a:br>
              <a:rPr lang="en-GB" sz="4400" b="1" dirty="0">
                <a:solidFill>
                  <a:schemeClr val="accent2"/>
                </a:solidFill>
                <a:latin typeface="Cocon Offc" panose="020B0504020101020102" pitchFamily="34" charset="0"/>
              </a:rPr>
            </a:br>
            <a:r>
              <a:rPr lang="en-GB" sz="2400" dirty="0">
                <a:solidFill>
                  <a:schemeClr val="accent2"/>
                </a:solidFill>
                <a:latin typeface="Noto Sans" panose="020B0502040504020204" pitchFamily="34" charset="0"/>
                <a:ea typeface="Noto Sans" panose="020B0502040504020204" pitchFamily="34" charset="0"/>
              </a:rPr>
              <a:t>What size suits you best?</a:t>
            </a:r>
            <a:endParaRPr lang="en-US" sz="4400" dirty="0">
              <a:solidFill>
                <a:schemeClr val="accent2"/>
              </a:solidFill>
              <a:latin typeface="Cocon Offc" panose="020B0504020101020102" pitchFamily="34" charset="0"/>
            </a:endParaRPr>
          </a:p>
        </p:txBody>
      </p:sp>
      <p:sp>
        <p:nvSpPr>
          <p:cNvPr id="3" name="Subtitle 2">
            <a:extLst>
              <a:ext uri="{FF2B5EF4-FFF2-40B4-BE49-F238E27FC236}">
                <a16:creationId xmlns:a16="http://schemas.microsoft.com/office/drawing/2014/main" id="{5C02C95C-12CF-46BF-B626-C900C6C937B1}"/>
              </a:ext>
            </a:extLst>
          </p:cNvPr>
          <p:cNvSpPr>
            <a:spLocks noGrp="1"/>
          </p:cNvSpPr>
          <p:nvPr>
            <p:ph type="subTitle" idx="1"/>
          </p:nvPr>
        </p:nvSpPr>
        <p:spPr>
          <a:xfrm>
            <a:off x="845772" y="4394901"/>
            <a:ext cx="8498316" cy="1928918"/>
          </a:xfrm>
        </p:spPr>
        <p:txBody>
          <a:bodyPr vert="horz" lIns="91440" tIns="45720" rIns="91440" bIns="45720" rtlCol="0">
            <a:normAutofit fontScale="85000" lnSpcReduction="20000"/>
          </a:bodyPr>
          <a:lstStyle/>
          <a:p>
            <a:pPr algn="ctr">
              <a:lnSpc>
                <a:spcPct val="120000"/>
              </a:lnSpc>
            </a:pPr>
            <a:endParaRPr lang="en-US" dirty="0">
              <a:solidFill>
                <a:schemeClr val="accent6">
                  <a:lumMod val="75000"/>
                </a:schemeClr>
              </a:solidFill>
              <a:latin typeface="Noto Sans" panose="020B0502040504020204" pitchFamily="34" charset="0"/>
              <a:ea typeface="Noto Sans" panose="020B0502040504020204" pitchFamily="34" charset="0"/>
            </a:endParaRPr>
          </a:p>
          <a:p>
            <a:pPr algn="ctr">
              <a:lnSpc>
                <a:spcPct val="120000"/>
              </a:lnSpc>
              <a:spcBef>
                <a:spcPts val="0"/>
              </a:spcBef>
            </a:pPr>
            <a:r>
              <a:rPr lang="en-US" sz="4100" b="1" dirty="0">
                <a:solidFill>
                  <a:srgbClr val="004B93"/>
                </a:solidFill>
                <a:latin typeface="Noto Sans" panose="020B0502040504020204" pitchFamily="34" charset="0"/>
                <a:ea typeface="Noto Sans" panose="020B0502040504020204" pitchFamily="34" charset="0"/>
              </a:rPr>
              <a:t>Session 4</a:t>
            </a:r>
          </a:p>
          <a:p>
            <a:pPr algn="ctr">
              <a:lnSpc>
                <a:spcPct val="120000"/>
              </a:lnSpc>
              <a:spcBef>
                <a:spcPts val="0"/>
              </a:spcBef>
            </a:pPr>
            <a:r>
              <a:rPr lang="en-US" sz="4100" dirty="0">
                <a:solidFill>
                  <a:srgbClr val="004B93"/>
                </a:solidFill>
                <a:latin typeface="Noto Sans" panose="020B0502040504020204" pitchFamily="34" charset="0"/>
                <a:ea typeface="Noto Sans" panose="020B0502040504020204" pitchFamily="34" charset="0"/>
              </a:rPr>
              <a:t>Value engineering</a:t>
            </a:r>
          </a:p>
          <a:p>
            <a:pPr algn="ctr">
              <a:lnSpc>
                <a:spcPct val="120000"/>
              </a:lnSpc>
              <a:spcBef>
                <a:spcPts val="0"/>
              </a:spcBef>
            </a:pPr>
            <a:r>
              <a:rPr lang="en-US" sz="4100" dirty="0">
                <a:solidFill>
                  <a:srgbClr val="004B93"/>
                </a:solidFill>
                <a:latin typeface="Noto Sans" panose="020B0502040504020204" pitchFamily="34" charset="0"/>
                <a:ea typeface="Noto Sans" panose="020B0502040504020204" pitchFamily="34" charset="0"/>
              </a:rPr>
              <a:t>Balancing budgets and expectations</a:t>
            </a:r>
            <a:endParaRPr lang="en-US" sz="4100" dirty="0">
              <a:solidFill>
                <a:srgbClr val="004B93"/>
              </a:solidFill>
            </a:endParaRPr>
          </a:p>
        </p:txBody>
      </p:sp>
      <p:sp>
        <p:nvSpPr>
          <p:cNvPr id="35" name="Isosceles Triangle 34">
            <a:extLst>
              <a:ext uri="{FF2B5EF4-FFF2-40B4-BE49-F238E27FC236}">
                <a16:creationId xmlns:a16="http://schemas.microsoft.com/office/drawing/2014/main" id="{AA330523-F25B-4007-B3E5-ABB5637D1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7" name="Picture 6">
            <a:extLst>
              <a:ext uri="{FF2B5EF4-FFF2-40B4-BE49-F238E27FC236}">
                <a16:creationId xmlns:a16="http://schemas.microsoft.com/office/drawing/2014/main" id="{624FD25A-7433-4C36-8DD5-FE6DA9E7D90F}"/>
              </a:ext>
            </a:extLst>
          </p:cNvPr>
          <p:cNvPicPr>
            <a:picLocks noChangeAspect="1"/>
          </p:cNvPicPr>
          <p:nvPr/>
        </p:nvPicPr>
        <p:blipFill>
          <a:blip r:embed="rId2"/>
          <a:stretch>
            <a:fillRect/>
          </a:stretch>
        </p:blipFill>
        <p:spPr>
          <a:xfrm>
            <a:off x="2611020" y="197508"/>
            <a:ext cx="5035818" cy="1875842"/>
          </a:xfrm>
          <a:prstGeom prst="rect">
            <a:avLst/>
          </a:prstGeom>
        </p:spPr>
      </p:pic>
      <p:sp>
        <p:nvSpPr>
          <p:cNvPr id="9" name="Rectangle 8">
            <a:extLst>
              <a:ext uri="{FF2B5EF4-FFF2-40B4-BE49-F238E27FC236}">
                <a16:creationId xmlns:a16="http://schemas.microsoft.com/office/drawing/2014/main" id="{E474793D-F584-4CB0-8FDF-5E224F330824}"/>
              </a:ext>
            </a:extLst>
          </p:cNvPr>
          <p:cNvSpPr/>
          <p:nvPr/>
        </p:nvSpPr>
        <p:spPr>
          <a:xfrm>
            <a:off x="9667269" y="5828853"/>
            <a:ext cx="2304991" cy="4949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Noto Sans" panose="020B0502040504020204" pitchFamily="34" charset="0"/>
                <a:ea typeface="Noto Sans" panose="020B0502040504020204" pitchFamily="34" charset="0"/>
              </a:rPr>
              <a:t>20 March 2019</a:t>
            </a:r>
          </a:p>
        </p:txBody>
      </p:sp>
      <p:pic>
        <p:nvPicPr>
          <p:cNvPr id="10" name="Picture 9">
            <a:extLst>
              <a:ext uri="{FF2B5EF4-FFF2-40B4-BE49-F238E27FC236}">
                <a16:creationId xmlns:a16="http://schemas.microsoft.com/office/drawing/2014/main" id="{BFE8309F-32C1-4FB2-A67B-C1E37DDB709E}"/>
              </a:ext>
            </a:extLst>
          </p:cNvPr>
          <p:cNvPicPr>
            <a:picLocks noChangeAspect="1"/>
          </p:cNvPicPr>
          <p:nvPr/>
        </p:nvPicPr>
        <p:blipFill>
          <a:blip r:embed="rId3"/>
          <a:stretch>
            <a:fillRect/>
          </a:stretch>
        </p:blipFill>
        <p:spPr>
          <a:xfrm>
            <a:off x="82896" y="5337542"/>
            <a:ext cx="1086056" cy="1477589"/>
          </a:xfrm>
          <a:prstGeom prst="rect">
            <a:avLst/>
          </a:prstGeom>
        </p:spPr>
      </p:pic>
    </p:spTree>
    <p:extLst>
      <p:ext uri="{BB962C8B-B14F-4D97-AF65-F5344CB8AC3E}">
        <p14:creationId xmlns:p14="http://schemas.microsoft.com/office/powerpoint/2010/main" val="2971869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74200-B565-4CBE-A0BF-7909DE793C6F}"/>
              </a:ext>
            </a:extLst>
          </p:cNvPr>
          <p:cNvSpPr>
            <a:spLocks noGrp="1"/>
          </p:cNvSpPr>
          <p:nvPr>
            <p:ph type="ctrTitle"/>
          </p:nvPr>
        </p:nvSpPr>
        <p:spPr>
          <a:xfrm>
            <a:off x="845771" y="106519"/>
            <a:ext cx="8481258" cy="1352825"/>
          </a:xfrm>
        </p:spPr>
        <p:txBody>
          <a:bodyPr vert="horz" lIns="91440" tIns="45720" rIns="91440" bIns="45720" rtlCol="0" anchor="ctr" anchorCtr="1">
            <a:noAutofit/>
          </a:bodyPr>
          <a:lstStyle/>
          <a:p>
            <a:pPr algn="ctr"/>
            <a:r>
              <a:rPr lang="en-US" dirty="0">
                <a:latin typeface="Cocon Offc" panose="020B0504020101020102" pitchFamily="34" charset="0"/>
              </a:rPr>
              <a:t>Case study 1</a:t>
            </a:r>
          </a:p>
        </p:txBody>
      </p:sp>
      <p:sp>
        <p:nvSpPr>
          <p:cNvPr id="35" name="Isosceles Triangle 34">
            <a:extLst>
              <a:ext uri="{FF2B5EF4-FFF2-40B4-BE49-F238E27FC236}">
                <a16:creationId xmlns:a16="http://schemas.microsoft.com/office/drawing/2014/main" id="{AA330523-F25B-4007-B3E5-ABB5637D1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E474793D-F584-4CB0-8FDF-5E224F330824}"/>
              </a:ext>
            </a:extLst>
          </p:cNvPr>
          <p:cNvSpPr/>
          <p:nvPr/>
        </p:nvSpPr>
        <p:spPr>
          <a:xfrm>
            <a:off x="9667269" y="5828853"/>
            <a:ext cx="2304991" cy="4949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Noto Sans" panose="020B0502040504020204" pitchFamily="34" charset="0"/>
                <a:ea typeface="Noto Sans" panose="020B0502040504020204" pitchFamily="34" charset="0"/>
              </a:rPr>
              <a:t>20 March 2019</a:t>
            </a:r>
          </a:p>
        </p:txBody>
      </p:sp>
      <p:pic>
        <p:nvPicPr>
          <p:cNvPr id="10" name="Picture 9">
            <a:extLst>
              <a:ext uri="{FF2B5EF4-FFF2-40B4-BE49-F238E27FC236}">
                <a16:creationId xmlns:a16="http://schemas.microsoft.com/office/drawing/2014/main" id="{BFE8309F-32C1-4FB2-A67B-C1E37DDB709E}"/>
              </a:ext>
            </a:extLst>
          </p:cNvPr>
          <p:cNvPicPr>
            <a:picLocks noChangeAspect="1"/>
          </p:cNvPicPr>
          <p:nvPr/>
        </p:nvPicPr>
        <p:blipFill>
          <a:blip r:embed="rId2"/>
          <a:stretch>
            <a:fillRect/>
          </a:stretch>
        </p:blipFill>
        <p:spPr>
          <a:xfrm>
            <a:off x="82896" y="5337542"/>
            <a:ext cx="1086056" cy="1477589"/>
          </a:xfrm>
          <a:prstGeom prst="rect">
            <a:avLst/>
          </a:prstGeom>
        </p:spPr>
      </p:pic>
      <p:pic>
        <p:nvPicPr>
          <p:cNvPr id="11" name="Picture 10">
            <a:extLst>
              <a:ext uri="{FF2B5EF4-FFF2-40B4-BE49-F238E27FC236}">
                <a16:creationId xmlns:a16="http://schemas.microsoft.com/office/drawing/2014/main" id="{1E31F7C4-D161-4369-8E91-0C04932A1AB0}"/>
              </a:ext>
            </a:extLst>
          </p:cNvPr>
          <p:cNvPicPr>
            <a:picLocks noChangeAspect="1"/>
          </p:cNvPicPr>
          <p:nvPr/>
        </p:nvPicPr>
        <p:blipFill>
          <a:blip r:embed="rId3"/>
          <a:stretch>
            <a:fillRect/>
          </a:stretch>
        </p:blipFill>
        <p:spPr>
          <a:xfrm>
            <a:off x="9455245" y="106519"/>
            <a:ext cx="2659573" cy="1352825"/>
          </a:xfrm>
          <a:prstGeom prst="rect">
            <a:avLst/>
          </a:prstGeom>
        </p:spPr>
      </p:pic>
      <p:pic>
        <p:nvPicPr>
          <p:cNvPr id="5" name="Picture 4">
            <a:extLst>
              <a:ext uri="{FF2B5EF4-FFF2-40B4-BE49-F238E27FC236}">
                <a16:creationId xmlns:a16="http://schemas.microsoft.com/office/drawing/2014/main" id="{F2C56F3D-ECDC-4593-909E-C53C0B053445}"/>
              </a:ext>
            </a:extLst>
          </p:cNvPr>
          <p:cNvPicPr>
            <a:picLocks noChangeAspect="1"/>
          </p:cNvPicPr>
          <p:nvPr/>
        </p:nvPicPr>
        <p:blipFill>
          <a:blip r:embed="rId4"/>
          <a:stretch>
            <a:fillRect/>
          </a:stretch>
        </p:blipFill>
        <p:spPr>
          <a:xfrm>
            <a:off x="2090506" y="1459344"/>
            <a:ext cx="6443184" cy="4940968"/>
          </a:xfrm>
          <a:prstGeom prst="rect">
            <a:avLst/>
          </a:prstGeom>
        </p:spPr>
      </p:pic>
    </p:spTree>
    <p:extLst>
      <p:ext uri="{BB962C8B-B14F-4D97-AF65-F5344CB8AC3E}">
        <p14:creationId xmlns:p14="http://schemas.microsoft.com/office/powerpoint/2010/main" val="1870003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74200-B565-4CBE-A0BF-7909DE793C6F}"/>
              </a:ext>
            </a:extLst>
          </p:cNvPr>
          <p:cNvSpPr>
            <a:spLocks noGrp="1"/>
          </p:cNvSpPr>
          <p:nvPr>
            <p:ph type="ctrTitle"/>
          </p:nvPr>
        </p:nvSpPr>
        <p:spPr>
          <a:xfrm>
            <a:off x="845771" y="105018"/>
            <a:ext cx="8481258" cy="1352825"/>
          </a:xfrm>
        </p:spPr>
        <p:txBody>
          <a:bodyPr vert="horz" lIns="91440" tIns="45720" rIns="91440" bIns="45720" rtlCol="0" anchor="ctr" anchorCtr="1">
            <a:noAutofit/>
          </a:bodyPr>
          <a:lstStyle/>
          <a:p>
            <a:pPr algn="ctr"/>
            <a:r>
              <a:rPr lang="en-US" dirty="0">
                <a:latin typeface="Cocon Offc" panose="020B0504020101020102" pitchFamily="34" charset="0"/>
              </a:rPr>
              <a:t>From seed</a:t>
            </a:r>
          </a:p>
        </p:txBody>
      </p:sp>
      <p:sp>
        <p:nvSpPr>
          <p:cNvPr id="35" name="Isosceles Triangle 34">
            <a:extLst>
              <a:ext uri="{FF2B5EF4-FFF2-40B4-BE49-F238E27FC236}">
                <a16:creationId xmlns:a16="http://schemas.microsoft.com/office/drawing/2014/main" id="{AA330523-F25B-4007-B3E5-ABB5637D1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E474793D-F584-4CB0-8FDF-5E224F330824}"/>
              </a:ext>
            </a:extLst>
          </p:cNvPr>
          <p:cNvSpPr/>
          <p:nvPr/>
        </p:nvSpPr>
        <p:spPr>
          <a:xfrm>
            <a:off x="9667269" y="5828853"/>
            <a:ext cx="2304991" cy="4949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Noto Sans" panose="020B0502040504020204" pitchFamily="34" charset="0"/>
                <a:ea typeface="Noto Sans" panose="020B0502040504020204" pitchFamily="34" charset="0"/>
              </a:rPr>
              <a:t>20 March 2019</a:t>
            </a:r>
          </a:p>
        </p:txBody>
      </p:sp>
      <p:pic>
        <p:nvPicPr>
          <p:cNvPr id="10" name="Picture 9">
            <a:extLst>
              <a:ext uri="{FF2B5EF4-FFF2-40B4-BE49-F238E27FC236}">
                <a16:creationId xmlns:a16="http://schemas.microsoft.com/office/drawing/2014/main" id="{BFE8309F-32C1-4FB2-A67B-C1E37DDB709E}"/>
              </a:ext>
            </a:extLst>
          </p:cNvPr>
          <p:cNvPicPr>
            <a:picLocks noChangeAspect="1"/>
          </p:cNvPicPr>
          <p:nvPr/>
        </p:nvPicPr>
        <p:blipFill>
          <a:blip r:embed="rId2"/>
          <a:stretch>
            <a:fillRect/>
          </a:stretch>
        </p:blipFill>
        <p:spPr>
          <a:xfrm>
            <a:off x="82896" y="5337542"/>
            <a:ext cx="1086056" cy="1477589"/>
          </a:xfrm>
          <a:prstGeom prst="rect">
            <a:avLst/>
          </a:prstGeom>
        </p:spPr>
      </p:pic>
      <p:pic>
        <p:nvPicPr>
          <p:cNvPr id="11" name="Picture 10">
            <a:extLst>
              <a:ext uri="{FF2B5EF4-FFF2-40B4-BE49-F238E27FC236}">
                <a16:creationId xmlns:a16="http://schemas.microsoft.com/office/drawing/2014/main" id="{1E31F7C4-D161-4369-8E91-0C04932A1AB0}"/>
              </a:ext>
            </a:extLst>
          </p:cNvPr>
          <p:cNvPicPr>
            <a:picLocks noChangeAspect="1"/>
          </p:cNvPicPr>
          <p:nvPr/>
        </p:nvPicPr>
        <p:blipFill>
          <a:blip r:embed="rId3"/>
          <a:stretch>
            <a:fillRect/>
          </a:stretch>
        </p:blipFill>
        <p:spPr>
          <a:xfrm>
            <a:off x="9455245" y="106519"/>
            <a:ext cx="2659573" cy="1352825"/>
          </a:xfrm>
          <a:prstGeom prst="rect">
            <a:avLst/>
          </a:prstGeom>
        </p:spPr>
      </p:pic>
      <p:pic>
        <p:nvPicPr>
          <p:cNvPr id="1026" name="Picture 2" descr="Person Holding A Green Plant">
            <a:extLst>
              <a:ext uri="{FF2B5EF4-FFF2-40B4-BE49-F238E27FC236}">
                <a16:creationId xmlns:a16="http://schemas.microsoft.com/office/drawing/2014/main" id="{E0942BA2-B956-4322-BFA7-BF394A3391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9898" y="1241295"/>
            <a:ext cx="4963270" cy="33088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seed germination time chart">
            <a:extLst>
              <a:ext uri="{FF2B5EF4-FFF2-40B4-BE49-F238E27FC236}">
                <a16:creationId xmlns:a16="http://schemas.microsoft.com/office/drawing/2014/main" id="{674D8E24-0DC8-48C4-B8D8-7440ED3D49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4033" y="5294499"/>
            <a:ext cx="3520646" cy="1495328"/>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6">
            <a:extLst>
              <a:ext uri="{FF2B5EF4-FFF2-40B4-BE49-F238E27FC236}">
                <a16:creationId xmlns:a16="http://schemas.microsoft.com/office/drawing/2014/main" id="{1BB6D59B-8D38-44EA-9ADF-A68B19018353}"/>
              </a:ext>
            </a:extLst>
          </p:cNvPr>
          <p:cNvSpPr>
            <a:spLocks noGrp="1"/>
          </p:cNvSpPr>
          <p:nvPr>
            <p:ph type="subTitle" idx="1"/>
          </p:nvPr>
        </p:nvSpPr>
        <p:spPr>
          <a:xfrm>
            <a:off x="845771" y="4719918"/>
            <a:ext cx="9138201" cy="404803"/>
          </a:xfrm>
        </p:spPr>
        <p:txBody>
          <a:bodyPr>
            <a:noAutofit/>
          </a:bodyPr>
          <a:lstStyle/>
          <a:p>
            <a:pPr algn="ctr"/>
            <a:r>
              <a:rPr lang="en-GB" sz="1600" dirty="0">
                <a:latin typeface="Noto Sans" panose="020B0502040504020204" pitchFamily="34" charset="0"/>
                <a:ea typeface="Noto Sans" panose="020B0502040504020204" pitchFamily="34" charset="0"/>
              </a:rPr>
              <a:t>To get the best, we need to respect the environment and understand restrictions</a:t>
            </a:r>
          </a:p>
        </p:txBody>
      </p:sp>
    </p:spTree>
    <p:extLst>
      <p:ext uri="{BB962C8B-B14F-4D97-AF65-F5344CB8AC3E}">
        <p14:creationId xmlns:p14="http://schemas.microsoft.com/office/powerpoint/2010/main" val="42361822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E7E24CE-8FF4-470A-824B-2FD05CCD2973}"/>
              </a:ext>
            </a:extLst>
          </p:cNvPr>
          <p:cNvPicPr>
            <a:picLocks noChangeAspect="1"/>
          </p:cNvPicPr>
          <p:nvPr/>
        </p:nvPicPr>
        <p:blipFill>
          <a:blip r:embed="rId2"/>
          <a:stretch>
            <a:fillRect/>
          </a:stretch>
        </p:blipFill>
        <p:spPr>
          <a:xfrm>
            <a:off x="2558936" y="1945758"/>
            <a:ext cx="5718348" cy="4775832"/>
          </a:xfrm>
          <a:prstGeom prst="rect">
            <a:avLst/>
          </a:prstGeom>
        </p:spPr>
      </p:pic>
      <p:sp>
        <p:nvSpPr>
          <p:cNvPr id="2" name="Title 1">
            <a:extLst>
              <a:ext uri="{FF2B5EF4-FFF2-40B4-BE49-F238E27FC236}">
                <a16:creationId xmlns:a16="http://schemas.microsoft.com/office/drawing/2014/main" id="{F5F74200-B565-4CBE-A0BF-7909DE793C6F}"/>
              </a:ext>
            </a:extLst>
          </p:cNvPr>
          <p:cNvSpPr>
            <a:spLocks noGrp="1"/>
          </p:cNvSpPr>
          <p:nvPr>
            <p:ph type="ctrTitle"/>
          </p:nvPr>
        </p:nvSpPr>
        <p:spPr>
          <a:xfrm>
            <a:off x="845771" y="136411"/>
            <a:ext cx="8481258" cy="1322933"/>
          </a:xfrm>
        </p:spPr>
        <p:txBody>
          <a:bodyPr vert="horz" lIns="91440" tIns="45720" rIns="91440" bIns="45720" rtlCol="0" anchor="ctr" anchorCtr="1">
            <a:noAutofit/>
          </a:bodyPr>
          <a:lstStyle/>
          <a:p>
            <a:pPr algn="ctr"/>
            <a:r>
              <a:rPr lang="en-US" dirty="0">
                <a:latin typeface="Cocon Offc" panose="020B0504020101020102" pitchFamily="34" charset="0"/>
              </a:rPr>
              <a:t>Case study 1 </a:t>
            </a:r>
            <a:br>
              <a:rPr lang="en-US" dirty="0">
                <a:latin typeface="Cocon Offc" panose="020B0504020101020102" pitchFamily="34" charset="0"/>
              </a:rPr>
            </a:br>
            <a:r>
              <a:rPr lang="en-US" dirty="0">
                <a:latin typeface="Cocon Offc" panose="020B0504020101020102" pitchFamily="34" charset="0"/>
              </a:rPr>
              <a:t>Back to the tree</a:t>
            </a:r>
          </a:p>
        </p:txBody>
      </p:sp>
      <p:sp>
        <p:nvSpPr>
          <p:cNvPr id="35" name="Isosceles Triangle 34">
            <a:extLst>
              <a:ext uri="{FF2B5EF4-FFF2-40B4-BE49-F238E27FC236}">
                <a16:creationId xmlns:a16="http://schemas.microsoft.com/office/drawing/2014/main" id="{AA330523-F25B-4007-B3E5-ABB5637D1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E474793D-F584-4CB0-8FDF-5E224F330824}"/>
              </a:ext>
            </a:extLst>
          </p:cNvPr>
          <p:cNvSpPr/>
          <p:nvPr/>
        </p:nvSpPr>
        <p:spPr>
          <a:xfrm>
            <a:off x="9667269" y="5828853"/>
            <a:ext cx="2304991" cy="4949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Noto Sans" panose="020B0502040504020204" pitchFamily="34" charset="0"/>
                <a:ea typeface="Noto Sans" panose="020B0502040504020204" pitchFamily="34" charset="0"/>
              </a:rPr>
              <a:t>20 March 2019</a:t>
            </a:r>
          </a:p>
        </p:txBody>
      </p:sp>
      <p:pic>
        <p:nvPicPr>
          <p:cNvPr id="10" name="Picture 9">
            <a:extLst>
              <a:ext uri="{FF2B5EF4-FFF2-40B4-BE49-F238E27FC236}">
                <a16:creationId xmlns:a16="http://schemas.microsoft.com/office/drawing/2014/main" id="{BFE8309F-32C1-4FB2-A67B-C1E37DDB709E}"/>
              </a:ext>
            </a:extLst>
          </p:cNvPr>
          <p:cNvPicPr>
            <a:picLocks noChangeAspect="1"/>
          </p:cNvPicPr>
          <p:nvPr/>
        </p:nvPicPr>
        <p:blipFill>
          <a:blip r:embed="rId3"/>
          <a:stretch>
            <a:fillRect/>
          </a:stretch>
        </p:blipFill>
        <p:spPr>
          <a:xfrm>
            <a:off x="82896" y="5337542"/>
            <a:ext cx="1086056" cy="1477589"/>
          </a:xfrm>
          <a:prstGeom prst="rect">
            <a:avLst/>
          </a:prstGeom>
        </p:spPr>
      </p:pic>
      <p:pic>
        <p:nvPicPr>
          <p:cNvPr id="11" name="Picture 10">
            <a:extLst>
              <a:ext uri="{FF2B5EF4-FFF2-40B4-BE49-F238E27FC236}">
                <a16:creationId xmlns:a16="http://schemas.microsoft.com/office/drawing/2014/main" id="{1E31F7C4-D161-4369-8E91-0C04932A1AB0}"/>
              </a:ext>
            </a:extLst>
          </p:cNvPr>
          <p:cNvPicPr>
            <a:picLocks noChangeAspect="1"/>
          </p:cNvPicPr>
          <p:nvPr/>
        </p:nvPicPr>
        <p:blipFill>
          <a:blip r:embed="rId4"/>
          <a:stretch>
            <a:fillRect/>
          </a:stretch>
        </p:blipFill>
        <p:spPr>
          <a:xfrm>
            <a:off x="9455245" y="106519"/>
            <a:ext cx="2659573" cy="1352825"/>
          </a:xfrm>
          <a:prstGeom prst="rect">
            <a:avLst/>
          </a:prstGeom>
        </p:spPr>
      </p:pic>
    </p:spTree>
    <p:extLst>
      <p:ext uri="{BB962C8B-B14F-4D97-AF65-F5344CB8AC3E}">
        <p14:creationId xmlns:p14="http://schemas.microsoft.com/office/powerpoint/2010/main" val="17202851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74200-B565-4CBE-A0BF-7909DE793C6F}"/>
              </a:ext>
            </a:extLst>
          </p:cNvPr>
          <p:cNvSpPr>
            <a:spLocks noGrp="1"/>
          </p:cNvSpPr>
          <p:nvPr>
            <p:ph type="ctrTitle"/>
          </p:nvPr>
        </p:nvSpPr>
        <p:spPr>
          <a:xfrm>
            <a:off x="845771" y="106519"/>
            <a:ext cx="8481258" cy="1352825"/>
          </a:xfrm>
        </p:spPr>
        <p:txBody>
          <a:bodyPr vert="horz" lIns="91440" tIns="45720" rIns="91440" bIns="45720" rtlCol="0" anchor="ctr" anchorCtr="1">
            <a:noAutofit/>
          </a:bodyPr>
          <a:lstStyle/>
          <a:p>
            <a:pPr algn="ctr"/>
            <a:r>
              <a:rPr lang="en-US" dirty="0">
                <a:latin typeface="Cocon Offc" panose="020B0504020101020102" pitchFamily="34" charset="0"/>
              </a:rPr>
              <a:t>Case study 2</a:t>
            </a:r>
            <a:br>
              <a:rPr lang="en-US" dirty="0">
                <a:latin typeface="Cocon Offc" panose="020B0504020101020102" pitchFamily="34" charset="0"/>
              </a:rPr>
            </a:br>
            <a:r>
              <a:rPr lang="en-US" dirty="0">
                <a:latin typeface="Cocon Offc" panose="020B0504020101020102" pitchFamily="34" charset="0"/>
              </a:rPr>
              <a:t>Grown on the nursery?</a:t>
            </a:r>
          </a:p>
        </p:txBody>
      </p:sp>
      <p:sp>
        <p:nvSpPr>
          <p:cNvPr id="35" name="Isosceles Triangle 34">
            <a:extLst>
              <a:ext uri="{FF2B5EF4-FFF2-40B4-BE49-F238E27FC236}">
                <a16:creationId xmlns:a16="http://schemas.microsoft.com/office/drawing/2014/main" id="{AA330523-F25B-4007-B3E5-ABB5637D1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E474793D-F584-4CB0-8FDF-5E224F330824}"/>
              </a:ext>
            </a:extLst>
          </p:cNvPr>
          <p:cNvSpPr/>
          <p:nvPr/>
        </p:nvSpPr>
        <p:spPr>
          <a:xfrm>
            <a:off x="9667269" y="5828853"/>
            <a:ext cx="2304991" cy="4949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Noto Sans" panose="020B0502040504020204" pitchFamily="34" charset="0"/>
                <a:ea typeface="Noto Sans" panose="020B0502040504020204" pitchFamily="34" charset="0"/>
              </a:rPr>
              <a:t>20 March 2019</a:t>
            </a:r>
          </a:p>
        </p:txBody>
      </p:sp>
      <p:pic>
        <p:nvPicPr>
          <p:cNvPr id="10" name="Picture 9">
            <a:extLst>
              <a:ext uri="{FF2B5EF4-FFF2-40B4-BE49-F238E27FC236}">
                <a16:creationId xmlns:a16="http://schemas.microsoft.com/office/drawing/2014/main" id="{BFE8309F-32C1-4FB2-A67B-C1E37DDB709E}"/>
              </a:ext>
            </a:extLst>
          </p:cNvPr>
          <p:cNvPicPr>
            <a:picLocks noChangeAspect="1"/>
          </p:cNvPicPr>
          <p:nvPr/>
        </p:nvPicPr>
        <p:blipFill>
          <a:blip r:embed="rId2"/>
          <a:stretch>
            <a:fillRect/>
          </a:stretch>
        </p:blipFill>
        <p:spPr>
          <a:xfrm>
            <a:off x="82896" y="5337542"/>
            <a:ext cx="1086056" cy="1477589"/>
          </a:xfrm>
          <a:prstGeom prst="rect">
            <a:avLst/>
          </a:prstGeom>
        </p:spPr>
      </p:pic>
      <p:pic>
        <p:nvPicPr>
          <p:cNvPr id="11" name="Picture 10">
            <a:extLst>
              <a:ext uri="{FF2B5EF4-FFF2-40B4-BE49-F238E27FC236}">
                <a16:creationId xmlns:a16="http://schemas.microsoft.com/office/drawing/2014/main" id="{1E31F7C4-D161-4369-8E91-0C04932A1AB0}"/>
              </a:ext>
            </a:extLst>
          </p:cNvPr>
          <p:cNvPicPr>
            <a:picLocks noChangeAspect="1"/>
          </p:cNvPicPr>
          <p:nvPr/>
        </p:nvPicPr>
        <p:blipFill>
          <a:blip r:embed="rId3"/>
          <a:stretch>
            <a:fillRect/>
          </a:stretch>
        </p:blipFill>
        <p:spPr>
          <a:xfrm>
            <a:off x="9455245" y="106519"/>
            <a:ext cx="2659573" cy="1352825"/>
          </a:xfrm>
          <a:prstGeom prst="rect">
            <a:avLst/>
          </a:prstGeom>
        </p:spPr>
      </p:pic>
      <p:pic>
        <p:nvPicPr>
          <p:cNvPr id="1026" name="Picture 17" descr="cid:image002.png@01D4CCFF.19723970">
            <a:extLst>
              <a:ext uri="{FF2B5EF4-FFF2-40B4-BE49-F238E27FC236}">
                <a16:creationId xmlns:a16="http://schemas.microsoft.com/office/drawing/2014/main" id="{FB2FB534-55FA-4F5A-B51E-BCA3EE2F13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3594" y="1648365"/>
            <a:ext cx="6039922" cy="1993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ubtitle 4">
            <a:extLst>
              <a:ext uri="{FF2B5EF4-FFF2-40B4-BE49-F238E27FC236}">
                <a16:creationId xmlns:a16="http://schemas.microsoft.com/office/drawing/2014/main" id="{CF7E9F1C-3DB5-487D-91AA-0ACD664A6EAA}"/>
              </a:ext>
            </a:extLst>
          </p:cNvPr>
          <p:cNvSpPr>
            <a:spLocks noGrp="1"/>
          </p:cNvSpPr>
          <p:nvPr>
            <p:ph type="subTitle" idx="1"/>
          </p:nvPr>
        </p:nvSpPr>
        <p:spPr>
          <a:xfrm>
            <a:off x="1392728" y="3730137"/>
            <a:ext cx="7934301" cy="3000272"/>
          </a:xfrm>
        </p:spPr>
        <p:txBody>
          <a:bodyPr>
            <a:normAutofit/>
          </a:bodyPr>
          <a:lstStyle/>
          <a:p>
            <a:pPr algn="l">
              <a:spcBef>
                <a:spcPts val="0"/>
              </a:spcBef>
            </a:pPr>
            <a:r>
              <a:rPr lang="en-GB" sz="1600" dirty="0">
                <a:latin typeface="Noto Sans" panose="020B0502040504020204" pitchFamily="34" charset="0"/>
                <a:ea typeface="Noto Sans" panose="020B0502040504020204" pitchFamily="34" charset="0"/>
              </a:rPr>
              <a:t>The National Plant Specification:</a:t>
            </a:r>
          </a:p>
          <a:p>
            <a:pPr algn="l">
              <a:spcBef>
                <a:spcPts val="0"/>
              </a:spcBef>
            </a:pPr>
            <a:r>
              <a:rPr lang="en-GB" sz="1600" dirty="0">
                <a:latin typeface="Noto Sans" panose="020B0502040504020204" pitchFamily="34" charset="0"/>
                <a:ea typeface="Noto Sans" panose="020B0502040504020204" pitchFamily="34" charset="0"/>
              </a:rPr>
              <a:t>Origin – 			‘The place in which indigenous plants are grown or the 					place from which non-indigenous plants were 							originally introduced’</a:t>
            </a:r>
          </a:p>
          <a:p>
            <a:pPr algn="l">
              <a:spcBef>
                <a:spcPts val="0"/>
              </a:spcBef>
            </a:pPr>
            <a:r>
              <a:rPr lang="en-GB" sz="1600" dirty="0">
                <a:latin typeface="Noto Sans" panose="020B0502040504020204" pitchFamily="34" charset="0"/>
                <a:ea typeface="Noto Sans" panose="020B0502040504020204" pitchFamily="34" charset="0"/>
              </a:rPr>
              <a:t>Provenance – 		‘The place in which any plant, whether indigenous or non-				indigenous, is growing’</a:t>
            </a:r>
          </a:p>
          <a:p>
            <a:pPr algn="l">
              <a:spcBef>
                <a:spcPts val="0"/>
              </a:spcBef>
            </a:pPr>
            <a:r>
              <a:rPr lang="en-GB" sz="1600" dirty="0">
                <a:latin typeface="Noto Sans" panose="020B0502040504020204" pitchFamily="34" charset="0"/>
                <a:ea typeface="Noto Sans" panose="020B0502040504020204" pitchFamily="34" charset="0"/>
              </a:rPr>
              <a:t>Country of Origin –	‘The country where the plant has been growing for the 					latter half of the most recent growing season’</a:t>
            </a:r>
          </a:p>
          <a:p>
            <a:pPr algn="l">
              <a:spcBef>
                <a:spcPts val="0"/>
              </a:spcBef>
            </a:pPr>
            <a:endParaRPr lang="en-GB" sz="1600" i="1" dirty="0">
              <a:latin typeface="Noto Sans" panose="020B0502040504020204" pitchFamily="34" charset="0"/>
              <a:ea typeface="Noto Sans" panose="020B0502040504020204" pitchFamily="34" charset="0"/>
            </a:endParaRPr>
          </a:p>
          <a:p>
            <a:pPr algn="l">
              <a:spcBef>
                <a:spcPts val="0"/>
              </a:spcBef>
            </a:pPr>
            <a:r>
              <a:rPr lang="en-GB" sz="1600" i="1" dirty="0">
                <a:latin typeface="Noto Sans" panose="020B0502040504020204" pitchFamily="34" charset="0"/>
                <a:ea typeface="Noto Sans" panose="020B0502040504020204" pitchFamily="34" charset="0"/>
              </a:rPr>
              <a:t>‘It is not appropriate to specify particular origin/provenance speculatively, establishing origin is a complex issue’</a:t>
            </a:r>
          </a:p>
        </p:txBody>
      </p:sp>
    </p:spTree>
    <p:extLst>
      <p:ext uri="{BB962C8B-B14F-4D97-AF65-F5344CB8AC3E}">
        <p14:creationId xmlns:p14="http://schemas.microsoft.com/office/powerpoint/2010/main" val="16163872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74200-B565-4CBE-A0BF-7909DE793C6F}"/>
              </a:ext>
            </a:extLst>
          </p:cNvPr>
          <p:cNvSpPr>
            <a:spLocks noGrp="1"/>
          </p:cNvSpPr>
          <p:nvPr>
            <p:ph type="ctrTitle"/>
          </p:nvPr>
        </p:nvSpPr>
        <p:spPr>
          <a:xfrm>
            <a:off x="845771" y="106519"/>
            <a:ext cx="8481258" cy="1352825"/>
          </a:xfrm>
        </p:spPr>
        <p:txBody>
          <a:bodyPr vert="horz" lIns="91440" tIns="45720" rIns="91440" bIns="45720" rtlCol="0" anchor="ctr" anchorCtr="1">
            <a:noAutofit/>
          </a:bodyPr>
          <a:lstStyle/>
          <a:p>
            <a:pPr algn="ctr"/>
            <a:r>
              <a:rPr lang="en-US" dirty="0">
                <a:latin typeface="Cocon Offc" panose="020B0504020101020102" pitchFamily="34" charset="0"/>
              </a:rPr>
              <a:t>Case study 2</a:t>
            </a:r>
          </a:p>
        </p:txBody>
      </p:sp>
      <p:sp>
        <p:nvSpPr>
          <p:cNvPr id="35" name="Isosceles Triangle 34">
            <a:extLst>
              <a:ext uri="{FF2B5EF4-FFF2-40B4-BE49-F238E27FC236}">
                <a16:creationId xmlns:a16="http://schemas.microsoft.com/office/drawing/2014/main" id="{AA330523-F25B-4007-B3E5-ABB5637D1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E474793D-F584-4CB0-8FDF-5E224F330824}"/>
              </a:ext>
            </a:extLst>
          </p:cNvPr>
          <p:cNvSpPr/>
          <p:nvPr/>
        </p:nvSpPr>
        <p:spPr>
          <a:xfrm>
            <a:off x="9667269" y="5828853"/>
            <a:ext cx="2304991" cy="4949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Noto Sans" panose="020B0502040504020204" pitchFamily="34" charset="0"/>
                <a:ea typeface="Noto Sans" panose="020B0502040504020204" pitchFamily="34" charset="0"/>
              </a:rPr>
              <a:t>20 March 2019</a:t>
            </a:r>
          </a:p>
        </p:txBody>
      </p:sp>
      <p:pic>
        <p:nvPicPr>
          <p:cNvPr id="10" name="Picture 9">
            <a:extLst>
              <a:ext uri="{FF2B5EF4-FFF2-40B4-BE49-F238E27FC236}">
                <a16:creationId xmlns:a16="http://schemas.microsoft.com/office/drawing/2014/main" id="{BFE8309F-32C1-4FB2-A67B-C1E37DDB709E}"/>
              </a:ext>
            </a:extLst>
          </p:cNvPr>
          <p:cNvPicPr>
            <a:picLocks noChangeAspect="1"/>
          </p:cNvPicPr>
          <p:nvPr/>
        </p:nvPicPr>
        <p:blipFill>
          <a:blip r:embed="rId2"/>
          <a:stretch>
            <a:fillRect/>
          </a:stretch>
        </p:blipFill>
        <p:spPr>
          <a:xfrm>
            <a:off x="82896" y="5337542"/>
            <a:ext cx="1086056" cy="1477589"/>
          </a:xfrm>
          <a:prstGeom prst="rect">
            <a:avLst/>
          </a:prstGeom>
        </p:spPr>
      </p:pic>
      <p:pic>
        <p:nvPicPr>
          <p:cNvPr id="11" name="Picture 10">
            <a:extLst>
              <a:ext uri="{FF2B5EF4-FFF2-40B4-BE49-F238E27FC236}">
                <a16:creationId xmlns:a16="http://schemas.microsoft.com/office/drawing/2014/main" id="{1E31F7C4-D161-4369-8E91-0C04932A1AB0}"/>
              </a:ext>
            </a:extLst>
          </p:cNvPr>
          <p:cNvPicPr>
            <a:picLocks noChangeAspect="1"/>
          </p:cNvPicPr>
          <p:nvPr/>
        </p:nvPicPr>
        <p:blipFill>
          <a:blip r:embed="rId3"/>
          <a:stretch>
            <a:fillRect/>
          </a:stretch>
        </p:blipFill>
        <p:spPr>
          <a:xfrm>
            <a:off x="9455245" y="106519"/>
            <a:ext cx="2659573" cy="1352825"/>
          </a:xfrm>
          <a:prstGeom prst="rect">
            <a:avLst/>
          </a:prstGeom>
        </p:spPr>
      </p:pic>
      <p:sp>
        <p:nvSpPr>
          <p:cNvPr id="6" name="Subtitle 5">
            <a:extLst>
              <a:ext uri="{FF2B5EF4-FFF2-40B4-BE49-F238E27FC236}">
                <a16:creationId xmlns:a16="http://schemas.microsoft.com/office/drawing/2014/main" id="{D9E42277-91FB-48E7-932D-B7A98B82B029}"/>
              </a:ext>
            </a:extLst>
          </p:cNvPr>
          <p:cNvSpPr>
            <a:spLocks noGrp="1"/>
          </p:cNvSpPr>
          <p:nvPr>
            <p:ph type="subTitle" idx="1"/>
          </p:nvPr>
        </p:nvSpPr>
        <p:spPr>
          <a:xfrm>
            <a:off x="1534642" y="5527886"/>
            <a:ext cx="7766936" cy="1096899"/>
          </a:xfrm>
        </p:spPr>
        <p:txBody>
          <a:bodyPr>
            <a:normAutofit/>
          </a:bodyPr>
          <a:lstStyle/>
          <a:p>
            <a:pPr algn="l"/>
            <a:r>
              <a:rPr lang="en-GB" sz="1600" dirty="0">
                <a:latin typeface="Noto Sans" panose="020B0502040504020204" pitchFamily="34" charset="0"/>
                <a:ea typeface="Noto Sans" panose="020B0502040504020204" pitchFamily="34" charset="0"/>
              </a:rPr>
              <a:t>How do we assess the ability of the grower to meet the instruction of the client, delivering specification without specified timelines or project details?</a:t>
            </a:r>
          </a:p>
          <a:p>
            <a:pPr algn="l"/>
            <a:r>
              <a:rPr lang="en-GB" sz="1600" dirty="0">
                <a:latin typeface="Noto Sans" panose="020B0502040504020204" pitchFamily="34" charset="0"/>
                <a:ea typeface="Noto Sans" panose="020B0502040504020204" pitchFamily="34" charset="0"/>
              </a:rPr>
              <a:t>1 litre plants will potentially exhaust the growing media inside 12 months.</a:t>
            </a:r>
          </a:p>
        </p:txBody>
      </p:sp>
      <p:graphicFrame>
        <p:nvGraphicFramePr>
          <p:cNvPr id="12" name="Table 11">
            <a:extLst>
              <a:ext uri="{FF2B5EF4-FFF2-40B4-BE49-F238E27FC236}">
                <a16:creationId xmlns:a16="http://schemas.microsoft.com/office/drawing/2014/main" id="{8CE38C10-C898-4F5D-BE7C-9AED3228B656}"/>
              </a:ext>
            </a:extLst>
          </p:cNvPr>
          <p:cNvGraphicFramePr>
            <a:graphicFrameLocks noGrp="1"/>
          </p:cNvGraphicFramePr>
          <p:nvPr>
            <p:extLst>
              <p:ext uri="{D42A27DB-BD31-4B8C-83A1-F6EECF244321}">
                <p14:modId xmlns:p14="http://schemas.microsoft.com/office/powerpoint/2010/main" val="141998152"/>
              </p:ext>
            </p:extLst>
          </p:nvPr>
        </p:nvGraphicFramePr>
        <p:xfrm>
          <a:off x="2381155" y="1259528"/>
          <a:ext cx="5410489" cy="4018630"/>
        </p:xfrm>
        <a:graphic>
          <a:graphicData uri="http://schemas.openxmlformats.org/drawingml/2006/table">
            <a:tbl>
              <a:tblPr/>
              <a:tblGrid>
                <a:gridCol w="2502571">
                  <a:extLst>
                    <a:ext uri="{9D8B030D-6E8A-4147-A177-3AD203B41FA5}">
                      <a16:colId xmlns:a16="http://schemas.microsoft.com/office/drawing/2014/main" val="165733452"/>
                    </a:ext>
                  </a:extLst>
                </a:gridCol>
                <a:gridCol w="625643">
                  <a:extLst>
                    <a:ext uri="{9D8B030D-6E8A-4147-A177-3AD203B41FA5}">
                      <a16:colId xmlns:a16="http://schemas.microsoft.com/office/drawing/2014/main" val="362416780"/>
                    </a:ext>
                  </a:extLst>
                </a:gridCol>
                <a:gridCol w="481716">
                  <a:extLst>
                    <a:ext uri="{9D8B030D-6E8A-4147-A177-3AD203B41FA5}">
                      <a16:colId xmlns:a16="http://schemas.microsoft.com/office/drawing/2014/main" val="3865105304"/>
                    </a:ext>
                  </a:extLst>
                </a:gridCol>
                <a:gridCol w="660890">
                  <a:extLst>
                    <a:ext uri="{9D8B030D-6E8A-4147-A177-3AD203B41FA5}">
                      <a16:colId xmlns:a16="http://schemas.microsoft.com/office/drawing/2014/main" val="61546629"/>
                    </a:ext>
                  </a:extLst>
                </a:gridCol>
                <a:gridCol w="540462">
                  <a:extLst>
                    <a:ext uri="{9D8B030D-6E8A-4147-A177-3AD203B41FA5}">
                      <a16:colId xmlns:a16="http://schemas.microsoft.com/office/drawing/2014/main" val="2531834595"/>
                    </a:ext>
                  </a:extLst>
                </a:gridCol>
                <a:gridCol w="599207">
                  <a:extLst>
                    <a:ext uri="{9D8B030D-6E8A-4147-A177-3AD203B41FA5}">
                      <a16:colId xmlns:a16="http://schemas.microsoft.com/office/drawing/2014/main" val="3925949286"/>
                    </a:ext>
                  </a:extLst>
                </a:gridCol>
              </a:tblGrid>
              <a:tr h="176429">
                <a:tc>
                  <a:txBody>
                    <a:bodyPr/>
                    <a:lstStyle/>
                    <a:p>
                      <a:pPr algn="l" fontAlgn="b"/>
                      <a:r>
                        <a:rPr lang="en-GB" sz="1000" b="1" i="0" u="none" strike="noStrike" dirty="0">
                          <a:solidFill>
                            <a:srgbClr val="000000"/>
                          </a:solidFill>
                          <a:effectLst/>
                          <a:latin typeface="Noto Sans" panose="020B0502040504020204" pitchFamily="34" charset="0"/>
                          <a:ea typeface="Noto Sans" panose="020B0502040504020204" pitchFamily="34" charset="0"/>
                        </a:rPr>
                        <a:t>Description</a:t>
                      </a:r>
                    </a:p>
                  </a:txBody>
                  <a:tcPr marL="8821" marR="8821" marT="8821" marB="0" anchor="b">
                    <a:lnL>
                      <a:noFill/>
                    </a:lnL>
                    <a:lnR>
                      <a:noFill/>
                    </a:lnR>
                    <a:lnT>
                      <a:noFill/>
                    </a:lnT>
                    <a:lnB>
                      <a:noFill/>
                    </a:lnB>
                  </a:tcPr>
                </a:tc>
                <a:tc>
                  <a:txBody>
                    <a:bodyPr/>
                    <a:lstStyle/>
                    <a:p>
                      <a:pPr algn="l" fontAlgn="b"/>
                      <a:r>
                        <a:rPr lang="en-GB" sz="1000" b="1" i="0" u="none" strike="noStrike" dirty="0">
                          <a:solidFill>
                            <a:srgbClr val="000000"/>
                          </a:solidFill>
                          <a:effectLst/>
                          <a:latin typeface="Noto Sans" panose="020B0502040504020204" pitchFamily="34" charset="0"/>
                          <a:ea typeface="Noto Sans" panose="020B0502040504020204" pitchFamily="34" charset="0"/>
                        </a:rPr>
                        <a:t>Type</a:t>
                      </a:r>
                    </a:p>
                  </a:txBody>
                  <a:tcPr marL="8821" marR="8821" marT="8821" marB="0" anchor="b">
                    <a:lnL>
                      <a:noFill/>
                    </a:lnL>
                    <a:lnR>
                      <a:noFill/>
                    </a:lnR>
                    <a:lnT>
                      <a:noFill/>
                    </a:lnT>
                    <a:lnB>
                      <a:noFill/>
                    </a:lnB>
                  </a:tcPr>
                </a:tc>
                <a:tc>
                  <a:txBody>
                    <a:bodyPr/>
                    <a:lstStyle/>
                    <a:p>
                      <a:pPr algn="ctr" fontAlgn="b"/>
                      <a:r>
                        <a:rPr lang="en-GB" sz="1000" b="1" i="0" u="none" strike="noStrike" dirty="0">
                          <a:solidFill>
                            <a:srgbClr val="000000"/>
                          </a:solidFill>
                          <a:effectLst/>
                          <a:latin typeface="Noto Sans" panose="020B0502040504020204" pitchFamily="34" charset="0"/>
                          <a:ea typeface="Noto Sans" panose="020B0502040504020204" pitchFamily="34" charset="0"/>
                        </a:rPr>
                        <a:t>Form</a:t>
                      </a:r>
                    </a:p>
                  </a:txBody>
                  <a:tcPr marL="8821" marR="8821" marT="8821" marB="0" anchor="b">
                    <a:lnL>
                      <a:noFill/>
                    </a:lnL>
                    <a:lnR>
                      <a:noFill/>
                    </a:lnR>
                    <a:lnT>
                      <a:noFill/>
                    </a:lnT>
                    <a:lnB w="6350" cap="flat" cmpd="sng" algn="ctr">
                      <a:solidFill>
                        <a:srgbClr val="375623"/>
                      </a:solidFill>
                      <a:prstDash val="solid"/>
                      <a:round/>
                      <a:headEnd type="none" w="med" len="med"/>
                      <a:tailEnd type="none" w="med" len="med"/>
                    </a:lnB>
                  </a:tcPr>
                </a:tc>
                <a:tc>
                  <a:txBody>
                    <a:bodyPr/>
                    <a:lstStyle/>
                    <a:p>
                      <a:pPr algn="ctr" fontAlgn="b"/>
                      <a:r>
                        <a:rPr lang="en-GB" sz="1000" b="1" i="0" u="none" strike="noStrike" dirty="0">
                          <a:solidFill>
                            <a:srgbClr val="000000"/>
                          </a:solidFill>
                          <a:effectLst/>
                          <a:latin typeface="Noto Sans" panose="020B0502040504020204" pitchFamily="34" charset="0"/>
                          <a:ea typeface="Noto Sans" panose="020B0502040504020204" pitchFamily="34" charset="0"/>
                        </a:rPr>
                        <a:t>Size</a:t>
                      </a:r>
                    </a:p>
                  </a:txBody>
                  <a:tcPr marL="8821" marR="8821" marT="8821" marB="0" anchor="b">
                    <a:lnL>
                      <a:noFill/>
                    </a:lnL>
                    <a:lnR>
                      <a:noFill/>
                    </a:lnR>
                    <a:lnT>
                      <a:noFill/>
                    </a:lnT>
                    <a:lnB>
                      <a:noFill/>
                    </a:lnB>
                  </a:tcPr>
                </a:tc>
                <a:tc>
                  <a:txBody>
                    <a:bodyPr/>
                    <a:lstStyle/>
                    <a:p>
                      <a:pPr algn="ctr" fontAlgn="b"/>
                      <a:r>
                        <a:rPr lang="en-GB" sz="1000" b="1" i="0" u="none" strike="noStrike" dirty="0">
                          <a:solidFill>
                            <a:srgbClr val="000000"/>
                          </a:solidFill>
                          <a:effectLst/>
                          <a:latin typeface="Noto Sans" panose="020B0502040504020204" pitchFamily="34" charset="0"/>
                          <a:ea typeface="Noto Sans" panose="020B0502040504020204" pitchFamily="34" charset="0"/>
                        </a:rPr>
                        <a:t>Spread</a:t>
                      </a:r>
                    </a:p>
                  </a:txBody>
                  <a:tcPr marL="8821" marR="8821" marT="8821" marB="0" anchor="b">
                    <a:lnL>
                      <a:noFill/>
                    </a:lnL>
                    <a:lnR>
                      <a:noFill/>
                    </a:lnR>
                    <a:lnT>
                      <a:noFill/>
                    </a:lnT>
                    <a:lnB>
                      <a:noFill/>
                    </a:lnB>
                  </a:tcPr>
                </a:tc>
                <a:tc>
                  <a:txBody>
                    <a:bodyPr/>
                    <a:lstStyle/>
                    <a:p>
                      <a:pPr algn="r" fontAlgn="b"/>
                      <a:r>
                        <a:rPr lang="en-GB" sz="1000" b="1" i="0" u="none" strike="noStrike" dirty="0">
                          <a:solidFill>
                            <a:srgbClr val="000000"/>
                          </a:solidFill>
                          <a:effectLst/>
                          <a:latin typeface="Noto Sans" panose="020B0502040504020204" pitchFamily="34" charset="0"/>
                          <a:ea typeface="Noto Sans" panose="020B0502040504020204" pitchFamily="34" charset="0"/>
                        </a:rPr>
                        <a:t>Order Qty</a:t>
                      </a:r>
                    </a:p>
                  </a:txBody>
                  <a:tcPr marL="8821" marR="8821" marT="8821" marB="0" anchor="b">
                    <a:lnL>
                      <a:noFill/>
                    </a:lnL>
                    <a:lnR>
                      <a:noFill/>
                    </a:lnR>
                    <a:lnT>
                      <a:noFill/>
                    </a:lnT>
                    <a:lnB>
                      <a:noFill/>
                    </a:lnB>
                  </a:tcPr>
                </a:tc>
                <a:extLst>
                  <a:ext uri="{0D108BD9-81ED-4DB2-BD59-A6C34878D82A}">
                    <a16:rowId xmlns:a16="http://schemas.microsoft.com/office/drawing/2014/main" val="767061976"/>
                  </a:ext>
                </a:extLst>
              </a:tr>
              <a:tr h="176429">
                <a:tc>
                  <a:txBody>
                    <a:bodyPr/>
                    <a:lstStyle/>
                    <a:p>
                      <a:pPr algn="l" fontAlgn="b"/>
                      <a:r>
                        <a:rPr lang="en-GB" sz="1000" b="0" i="0" u="none" strike="noStrike">
                          <a:solidFill>
                            <a:srgbClr val="000000"/>
                          </a:solidFill>
                          <a:effectLst/>
                          <a:latin typeface="Noto Sans" panose="020B0502040504020204" pitchFamily="34" charset="0"/>
                          <a:ea typeface="Noto Sans" panose="020B0502040504020204" pitchFamily="34" charset="0"/>
                        </a:rPr>
                        <a:t>Ajuga reptans</a:t>
                      </a:r>
                    </a:p>
                  </a:txBody>
                  <a:tcPr marL="8821" marR="8821" marT="8821" marB="0" anchor="b">
                    <a:lnL>
                      <a:noFill/>
                    </a:lnL>
                    <a:lnR>
                      <a:noFill/>
                    </a:lnR>
                    <a:lnT>
                      <a:noFill/>
                    </a:lnT>
                    <a:lnB>
                      <a:noFill/>
                    </a:lnB>
                  </a:tcPr>
                </a:tc>
                <a:tc>
                  <a:txBody>
                    <a:bodyPr/>
                    <a:lstStyle/>
                    <a:p>
                      <a:pPr algn="l" fontAlgn="b"/>
                      <a:r>
                        <a:rPr lang="en-GB" sz="1000" b="0" i="0" u="none" strike="noStrike">
                          <a:solidFill>
                            <a:srgbClr val="000000"/>
                          </a:solidFill>
                          <a:effectLst/>
                          <a:latin typeface="Noto Sans" panose="020B0502040504020204" pitchFamily="34" charset="0"/>
                          <a:ea typeface="Noto Sans" panose="020B0502040504020204" pitchFamily="34" charset="0"/>
                        </a:rPr>
                        <a:t>Regular</a:t>
                      </a:r>
                    </a:p>
                  </a:txBody>
                  <a:tcPr marL="8821" marR="8821" marT="8821" marB="0" anchor="b">
                    <a:lnL>
                      <a:noFill/>
                    </a:lnL>
                    <a:lnR w="6350" cap="flat" cmpd="sng" algn="ctr">
                      <a:solidFill>
                        <a:srgbClr val="375623"/>
                      </a:solidFill>
                      <a:prstDash val="solid"/>
                      <a:round/>
                      <a:headEnd type="none" w="med" len="med"/>
                      <a:tailEnd type="none" w="med" len="med"/>
                    </a:lnR>
                    <a:lnT>
                      <a:noFill/>
                    </a:lnT>
                    <a:lnB>
                      <a:noFill/>
                    </a:lnB>
                  </a:tcPr>
                </a:tc>
                <a:tc>
                  <a:txBody>
                    <a:bodyPr/>
                    <a:lstStyle/>
                    <a:p>
                      <a:pPr algn="ctr" fontAlgn="b"/>
                      <a:r>
                        <a:rPr lang="en-GB" sz="1000" b="0" i="0" u="none" strike="noStrike" dirty="0">
                          <a:solidFill>
                            <a:srgbClr val="FF0000"/>
                          </a:solidFill>
                          <a:effectLst/>
                          <a:latin typeface="Noto Sans" panose="020B0502040504020204" pitchFamily="34" charset="0"/>
                          <a:ea typeface="Noto Sans" panose="020B0502040504020204" pitchFamily="34" charset="0"/>
                        </a:rPr>
                        <a:t>1 litre</a:t>
                      </a:r>
                    </a:p>
                  </a:txBody>
                  <a:tcPr marL="8821" marR="8821" marT="8821" marB="0" anchor="b">
                    <a:lnL w="6350" cap="flat" cmpd="sng" algn="ctr">
                      <a:solidFill>
                        <a:srgbClr val="375623"/>
                      </a:solidFill>
                      <a:prstDash val="solid"/>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solidFill>
                      <a:srgbClr val="FFF2CC"/>
                    </a:solidFill>
                  </a:tcPr>
                </a:tc>
                <a:tc>
                  <a:txBody>
                    <a:bodyPr/>
                    <a:lstStyle/>
                    <a:p>
                      <a:pPr algn="ctr" fontAlgn="b"/>
                      <a:r>
                        <a:rPr lang="en-GB" sz="1000" b="0" i="0" u="none" strike="noStrike">
                          <a:solidFill>
                            <a:srgbClr val="000000"/>
                          </a:solidFill>
                          <a:effectLst/>
                          <a:latin typeface="Noto Sans" panose="020B0502040504020204" pitchFamily="34" charset="0"/>
                          <a:ea typeface="Noto Sans" panose="020B0502040504020204" pitchFamily="34" charset="0"/>
                        </a:rPr>
                        <a:t>---</a:t>
                      </a:r>
                    </a:p>
                  </a:txBody>
                  <a:tcPr marL="8821" marR="8821" marT="8821" marB="0" anchor="b">
                    <a:lnL w="6350" cap="flat" cmpd="sng" algn="ctr">
                      <a:solidFill>
                        <a:srgbClr val="375623"/>
                      </a:solidFill>
                      <a:prstDash val="solid"/>
                      <a:round/>
                      <a:headEnd type="none" w="med" len="med"/>
                      <a:tailEnd type="none" w="med" len="med"/>
                    </a:lnL>
                    <a:lnR>
                      <a:noFill/>
                    </a:lnR>
                    <a:lnT>
                      <a:noFill/>
                    </a:lnT>
                    <a:lnB>
                      <a:noFill/>
                    </a:lnB>
                  </a:tcPr>
                </a:tc>
                <a:tc>
                  <a:txBody>
                    <a:bodyPr/>
                    <a:lstStyle/>
                    <a:p>
                      <a:pPr algn="ctr" fontAlgn="b"/>
                      <a:r>
                        <a:rPr lang="en-GB" sz="1000" b="0" i="0" u="none" strike="noStrike" dirty="0">
                          <a:solidFill>
                            <a:srgbClr val="000000"/>
                          </a:solidFill>
                          <a:effectLst/>
                          <a:latin typeface="Noto Sans" panose="020B0502040504020204" pitchFamily="34" charset="0"/>
                          <a:ea typeface="Noto Sans" panose="020B0502040504020204" pitchFamily="34" charset="0"/>
                        </a:rPr>
                        <a:t>---</a:t>
                      </a:r>
                    </a:p>
                  </a:txBody>
                  <a:tcPr marL="8821" marR="8821" marT="8821" marB="0" anchor="b">
                    <a:lnL>
                      <a:noFill/>
                    </a:lnL>
                    <a:lnR>
                      <a:noFill/>
                    </a:lnR>
                    <a:lnT>
                      <a:noFill/>
                    </a:lnT>
                    <a:lnB>
                      <a:noFill/>
                    </a:lnB>
                  </a:tcPr>
                </a:tc>
                <a:tc>
                  <a:txBody>
                    <a:bodyPr/>
                    <a:lstStyle/>
                    <a:p>
                      <a:pPr algn="r" fontAlgn="b"/>
                      <a:r>
                        <a:rPr lang="en-GB" sz="1000" b="0" i="0" u="none" strike="noStrike" dirty="0">
                          <a:solidFill>
                            <a:srgbClr val="000000"/>
                          </a:solidFill>
                          <a:effectLst/>
                          <a:latin typeface="Noto Sans" panose="020B0502040504020204" pitchFamily="34" charset="0"/>
                          <a:ea typeface="Noto Sans" panose="020B0502040504020204" pitchFamily="34" charset="0"/>
                        </a:rPr>
                        <a:t>215</a:t>
                      </a:r>
                    </a:p>
                  </a:txBody>
                  <a:tcPr marL="8821" marR="8821" marT="8821" marB="0" anchor="b">
                    <a:lnL>
                      <a:noFill/>
                    </a:lnL>
                    <a:lnR>
                      <a:noFill/>
                    </a:lnR>
                    <a:lnT>
                      <a:noFill/>
                    </a:lnT>
                    <a:lnB>
                      <a:noFill/>
                    </a:lnB>
                  </a:tcPr>
                </a:tc>
                <a:extLst>
                  <a:ext uri="{0D108BD9-81ED-4DB2-BD59-A6C34878D82A}">
                    <a16:rowId xmlns:a16="http://schemas.microsoft.com/office/drawing/2014/main" val="3023684284"/>
                  </a:ext>
                </a:extLst>
              </a:tr>
              <a:tr h="176429">
                <a:tc>
                  <a:txBody>
                    <a:bodyPr/>
                    <a:lstStyle/>
                    <a:p>
                      <a:pPr algn="l" fontAlgn="b"/>
                      <a:r>
                        <a:rPr lang="en-GB" sz="1000" b="0" i="0" u="none" strike="noStrike">
                          <a:solidFill>
                            <a:srgbClr val="000000"/>
                          </a:solidFill>
                          <a:effectLst/>
                          <a:latin typeface="Noto Sans" panose="020B0502040504020204" pitchFamily="34" charset="0"/>
                          <a:ea typeface="Noto Sans" panose="020B0502040504020204" pitchFamily="34" charset="0"/>
                        </a:rPr>
                        <a:t>Ajuga reptans 'Catlin's Giant'</a:t>
                      </a:r>
                    </a:p>
                  </a:txBody>
                  <a:tcPr marL="8821" marR="8821" marT="8821" marB="0" anchor="b">
                    <a:lnL>
                      <a:noFill/>
                    </a:lnL>
                    <a:lnR>
                      <a:noFill/>
                    </a:lnR>
                    <a:lnT>
                      <a:noFill/>
                    </a:lnT>
                    <a:lnB>
                      <a:noFill/>
                    </a:lnB>
                  </a:tcPr>
                </a:tc>
                <a:tc>
                  <a:txBody>
                    <a:bodyPr/>
                    <a:lstStyle/>
                    <a:p>
                      <a:pPr algn="l" fontAlgn="b"/>
                      <a:r>
                        <a:rPr lang="en-GB" sz="1000" b="0" i="0" u="none" strike="noStrike">
                          <a:solidFill>
                            <a:srgbClr val="000000"/>
                          </a:solidFill>
                          <a:effectLst/>
                          <a:latin typeface="Noto Sans" panose="020B0502040504020204" pitchFamily="34" charset="0"/>
                          <a:ea typeface="Noto Sans" panose="020B0502040504020204" pitchFamily="34" charset="0"/>
                        </a:rPr>
                        <a:t>Regular</a:t>
                      </a:r>
                    </a:p>
                  </a:txBody>
                  <a:tcPr marL="8821" marR="8821" marT="8821" marB="0" anchor="b">
                    <a:lnL>
                      <a:noFill/>
                    </a:lnL>
                    <a:lnR w="6350" cap="flat" cmpd="sng" algn="ctr">
                      <a:solidFill>
                        <a:srgbClr val="375623"/>
                      </a:solidFill>
                      <a:prstDash val="solid"/>
                      <a:round/>
                      <a:headEnd type="none" w="med" len="med"/>
                      <a:tailEnd type="none" w="med" len="med"/>
                    </a:lnR>
                    <a:lnT>
                      <a:noFill/>
                    </a:lnT>
                    <a:lnB>
                      <a:noFill/>
                    </a:lnB>
                  </a:tcPr>
                </a:tc>
                <a:tc>
                  <a:txBody>
                    <a:bodyPr/>
                    <a:lstStyle/>
                    <a:p>
                      <a:pPr algn="ctr" fontAlgn="b"/>
                      <a:r>
                        <a:rPr lang="en-GB" sz="1000" b="0" i="0" u="none" strike="noStrike">
                          <a:solidFill>
                            <a:srgbClr val="FF0000"/>
                          </a:solidFill>
                          <a:effectLst/>
                          <a:latin typeface="Noto Sans" panose="020B0502040504020204" pitchFamily="34" charset="0"/>
                          <a:ea typeface="Noto Sans" panose="020B0502040504020204" pitchFamily="34" charset="0"/>
                        </a:rPr>
                        <a:t>1 litre</a:t>
                      </a:r>
                    </a:p>
                  </a:txBody>
                  <a:tcPr marL="8821" marR="8821" marT="8821" marB="0" anchor="b">
                    <a:lnL w="6350" cap="flat" cmpd="sng" algn="ctr">
                      <a:solidFill>
                        <a:srgbClr val="375623"/>
                      </a:solidFill>
                      <a:prstDash val="solid"/>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solidFill>
                      <a:srgbClr val="FFF2CC"/>
                    </a:solidFill>
                  </a:tcPr>
                </a:tc>
                <a:tc>
                  <a:txBody>
                    <a:bodyPr/>
                    <a:lstStyle/>
                    <a:p>
                      <a:pPr algn="ctr" fontAlgn="b"/>
                      <a:r>
                        <a:rPr lang="en-GB" sz="1000" b="0" i="0" u="none" strike="noStrike">
                          <a:solidFill>
                            <a:srgbClr val="000000"/>
                          </a:solidFill>
                          <a:effectLst/>
                          <a:latin typeface="Noto Sans" panose="020B0502040504020204" pitchFamily="34" charset="0"/>
                          <a:ea typeface="Noto Sans" panose="020B0502040504020204" pitchFamily="34" charset="0"/>
                        </a:rPr>
                        <a:t>---</a:t>
                      </a:r>
                    </a:p>
                  </a:txBody>
                  <a:tcPr marL="8821" marR="8821" marT="8821" marB="0" anchor="b">
                    <a:lnL w="6350" cap="flat" cmpd="sng" algn="ctr">
                      <a:solidFill>
                        <a:srgbClr val="375623"/>
                      </a:solidFill>
                      <a:prstDash val="solid"/>
                      <a:round/>
                      <a:headEnd type="none" w="med" len="med"/>
                      <a:tailEnd type="none" w="med" len="med"/>
                    </a:lnL>
                    <a:lnR>
                      <a:noFill/>
                    </a:lnR>
                    <a:lnT>
                      <a:noFill/>
                    </a:lnT>
                    <a:lnB>
                      <a:noFill/>
                    </a:lnB>
                  </a:tcPr>
                </a:tc>
                <a:tc>
                  <a:txBody>
                    <a:bodyPr/>
                    <a:lstStyle/>
                    <a:p>
                      <a:pPr algn="ctr" fontAlgn="b"/>
                      <a:r>
                        <a:rPr lang="en-GB" sz="1000" b="0" i="0" u="none" strike="noStrike" dirty="0">
                          <a:solidFill>
                            <a:srgbClr val="000000"/>
                          </a:solidFill>
                          <a:effectLst/>
                          <a:latin typeface="Noto Sans" panose="020B0502040504020204" pitchFamily="34" charset="0"/>
                          <a:ea typeface="Noto Sans" panose="020B0502040504020204" pitchFamily="34" charset="0"/>
                        </a:rPr>
                        <a:t>---</a:t>
                      </a:r>
                    </a:p>
                  </a:txBody>
                  <a:tcPr marL="8821" marR="8821" marT="8821" marB="0" anchor="b">
                    <a:lnL>
                      <a:noFill/>
                    </a:lnL>
                    <a:lnR>
                      <a:noFill/>
                    </a:lnR>
                    <a:lnT>
                      <a:noFill/>
                    </a:lnT>
                    <a:lnB>
                      <a:noFill/>
                    </a:lnB>
                  </a:tcPr>
                </a:tc>
                <a:tc>
                  <a:txBody>
                    <a:bodyPr/>
                    <a:lstStyle/>
                    <a:p>
                      <a:pPr algn="r" fontAlgn="b"/>
                      <a:r>
                        <a:rPr lang="en-GB" sz="1000" b="0" i="0" u="none" strike="noStrike">
                          <a:solidFill>
                            <a:srgbClr val="000000"/>
                          </a:solidFill>
                          <a:effectLst/>
                          <a:latin typeface="Noto Sans" panose="020B0502040504020204" pitchFamily="34" charset="0"/>
                          <a:ea typeface="Noto Sans" panose="020B0502040504020204" pitchFamily="34" charset="0"/>
                        </a:rPr>
                        <a:t>198</a:t>
                      </a:r>
                    </a:p>
                  </a:txBody>
                  <a:tcPr marL="8821" marR="8821" marT="8821" marB="0" anchor="b">
                    <a:lnL>
                      <a:noFill/>
                    </a:lnL>
                    <a:lnR>
                      <a:noFill/>
                    </a:lnR>
                    <a:lnT>
                      <a:noFill/>
                    </a:lnT>
                    <a:lnB>
                      <a:noFill/>
                    </a:lnB>
                  </a:tcPr>
                </a:tc>
                <a:extLst>
                  <a:ext uri="{0D108BD9-81ED-4DB2-BD59-A6C34878D82A}">
                    <a16:rowId xmlns:a16="http://schemas.microsoft.com/office/drawing/2014/main" val="3494815022"/>
                  </a:ext>
                </a:extLst>
              </a:tr>
              <a:tr h="176429">
                <a:tc>
                  <a:txBody>
                    <a:bodyPr/>
                    <a:lstStyle/>
                    <a:p>
                      <a:pPr algn="l" fontAlgn="b"/>
                      <a:r>
                        <a:rPr lang="en-GB" sz="1000" b="0" i="0" u="none" strike="noStrike">
                          <a:solidFill>
                            <a:srgbClr val="000000"/>
                          </a:solidFill>
                          <a:effectLst/>
                          <a:latin typeface="Noto Sans" panose="020B0502040504020204" pitchFamily="34" charset="0"/>
                          <a:ea typeface="Noto Sans" panose="020B0502040504020204" pitchFamily="34" charset="0"/>
                        </a:rPr>
                        <a:t>Alchemilla mollis</a:t>
                      </a:r>
                    </a:p>
                  </a:txBody>
                  <a:tcPr marL="8821" marR="8821" marT="8821" marB="0" anchor="b">
                    <a:lnL>
                      <a:noFill/>
                    </a:lnL>
                    <a:lnR>
                      <a:noFill/>
                    </a:lnR>
                    <a:lnT>
                      <a:noFill/>
                    </a:lnT>
                    <a:lnB>
                      <a:noFill/>
                    </a:lnB>
                  </a:tcPr>
                </a:tc>
                <a:tc>
                  <a:txBody>
                    <a:bodyPr/>
                    <a:lstStyle/>
                    <a:p>
                      <a:pPr algn="l" fontAlgn="b"/>
                      <a:r>
                        <a:rPr lang="en-GB" sz="1000" b="0" i="0" u="none" strike="noStrike">
                          <a:solidFill>
                            <a:srgbClr val="000000"/>
                          </a:solidFill>
                          <a:effectLst/>
                          <a:latin typeface="Noto Sans" panose="020B0502040504020204" pitchFamily="34" charset="0"/>
                          <a:ea typeface="Noto Sans" panose="020B0502040504020204" pitchFamily="34" charset="0"/>
                        </a:rPr>
                        <a:t>Regular</a:t>
                      </a:r>
                    </a:p>
                  </a:txBody>
                  <a:tcPr marL="8821" marR="8821" marT="8821" marB="0" anchor="b">
                    <a:lnL>
                      <a:noFill/>
                    </a:lnL>
                    <a:lnR w="6350" cap="flat" cmpd="sng" algn="ctr">
                      <a:solidFill>
                        <a:srgbClr val="375623"/>
                      </a:solidFill>
                      <a:prstDash val="solid"/>
                      <a:round/>
                      <a:headEnd type="none" w="med" len="med"/>
                      <a:tailEnd type="none" w="med" len="med"/>
                    </a:lnR>
                    <a:lnT>
                      <a:noFill/>
                    </a:lnT>
                    <a:lnB>
                      <a:noFill/>
                    </a:lnB>
                  </a:tcPr>
                </a:tc>
                <a:tc>
                  <a:txBody>
                    <a:bodyPr/>
                    <a:lstStyle/>
                    <a:p>
                      <a:pPr algn="ctr" fontAlgn="b"/>
                      <a:r>
                        <a:rPr lang="en-GB" sz="1000" b="0" i="0" u="none" strike="noStrike">
                          <a:solidFill>
                            <a:srgbClr val="FF0000"/>
                          </a:solidFill>
                          <a:effectLst/>
                          <a:latin typeface="Noto Sans" panose="020B0502040504020204" pitchFamily="34" charset="0"/>
                          <a:ea typeface="Noto Sans" panose="020B0502040504020204" pitchFamily="34" charset="0"/>
                        </a:rPr>
                        <a:t>1 litre</a:t>
                      </a:r>
                    </a:p>
                  </a:txBody>
                  <a:tcPr marL="8821" marR="8821" marT="8821" marB="0" anchor="b">
                    <a:lnL w="6350" cap="flat" cmpd="sng" algn="ctr">
                      <a:solidFill>
                        <a:srgbClr val="375623"/>
                      </a:solidFill>
                      <a:prstDash val="solid"/>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solidFill>
                      <a:srgbClr val="FFF2CC"/>
                    </a:solidFill>
                  </a:tcPr>
                </a:tc>
                <a:tc>
                  <a:txBody>
                    <a:bodyPr/>
                    <a:lstStyle/>
                    <a:p>
                      <a:pPr algn="ctr" fontAlgn="b"/>
                      <a:r>
                        <a:rPr lang="en-GB" sz="1000" b="0" i="0" u="none" strike="noStrike">
                          <a:solidFill>
                            <a:srgbClr val="000000"/>
                          </a:solidFill>
                          <a:effectLst/>
                          <a:latin typeface="Noto Sans" panose="020B0502040504020204" pitchFamily="34" charset="0"/>
                          <a:ea typeface="Noto Sans" panose="020B0502040504020204" pitchFamily="34" charset="0"/>
                        </a:rPr>
                        <a:t>---</a:t>
                      </a:r>
                    </a:p>
                  </a:txBody>
                  <a:tcPr marL="8821" marR="8821" marT="8821" marB="0" anchor="b">
                    <a:lnL w="6350" cap="flat" cmpd="sng" algn="ctr">
                      <a:solidFill>
                        <a:srgbClr val="375623"/>
                      </a:solidFill>
                      <a:prstDash val="solid"/>
                      <a:round/>
                      <a:headEnd type="none" w="med" len="med"/>
                      <a:tailEnd type="none" w="med" len="med"/>
                    </a:lnL>
                    <a:lnR>
                      <a:noFill/>
                    </a:lnR>
                    <a:lnT>
                      <a:noFill/>
                    </a:lnT>
                    <a:lnB w="6350" cap="flat" cmpd="sng" algn="ctr">
                      <a:solidFill>
                        <a:srgbClr val="375623"/>
                      </a:solidFill>
                      <a:prstDash val="solid"/>
                      <a:round/>
                      <a:headEnd type="none" w="med" len="med"/>
                      <a:tailEnd type="none" w="med" len="med"/>
                    </a:lnB>
                  </a:tcPr>
                </a:tc>
                <a:tc>
                  <a:txBody>
                    <a:bodyPr/>
                    <a:lstStyle/>
                    <a:p>
                      <a:pPr algn="ctr" fontAlgn="b"/>
                      <a:r>
                        <a:rPr lang="en-GB" sz="1000" b="0" i="0" u="none" strike="noStrike" dirty="0">
                          <a:solidFill>
                            <a:srgbClr val="000000"/>
                          </a:solidFill>
                          <a:effectLst/>
                          <a:latin typeface="Noto Sans" panose="020B0502040504020204" pitchFamily="34" charset="0"/>
                          <a:ea typeface="Noto Sans" panose="020B0502040504020204" pitchFamily="34" charset="0"/>
                        </a:rPr>
                        <a:t>---</a:t>
                      </a:r>
                    </a:p>
                  </a:txBody>
                  <a:tcPr marL="8821" marR="8821" marT="8821" marB="0" anchor="b">
                    <a:lnL>
                      <a:noFill/>
                    </a:lnL>
                    <a:lnR>
                      <a:noFill/>
                    </a:lnR>
                    <a:lnT>
                      <a:noFill/>
                    </a:lnT>
                    <a:lnB>
                      <a:noFill/>
                    </a:lnB>
                  </a:tcPr>
                </a:tc>
                <a:tc>
                  <a:txBody>
                    <a:bodyPr/>
                    <a:lstStyle/>
                    <a:p>
                      <a:pPr algn="r" fontAlgn="b"/>
                      <a:r>
                        <a:rPr lang="en-GB" sz="1000" b="0" i="0" u="none" strike="noStrike">
                          <a:solidFill>
                            <a:srgbClr val="000000"/>
                          </a:solidFill>
                          <a:effectLst/>
                          <a:latin typeface="Noto Sans" panose="020B0502040504020204" pitchFamily="34" charset="0"/>
                          <a:ea typeface="Noto Sans" panose="020B0502040504020204" pitchFamily="34" charset="0"/>
                        </a:rPr>
                        <a:t>108</a:t>
                      </a:r>
                    </a:p>
                  </a:txBody>
                  <a:tcPr marL="8821" marR="8821" marT="8821" marB="0" anchor="b">
                    <a:lnL>
                      <a:noFill/>
                    </a:lnL>
                    <a:lnR>
                      <a:noFill/>
                    </a:lnR>
                    <a:lnT>
                      <a:noFill/>
                    </a:lnT>
                    <a:lnB>
                      <a:noFill/>
                    </a:lnB>
                  </a:tcPr>
                </a:tc>
                <a:extLst>
                  <a:ext uri="{0D108BD9-81ED-4DB2-BD59-A6C34878D82A}">
                    <a16:rowId xmlns:a16="http://schemas.microsoft.com/office/drawing/2014/main" val="974337889"/>
                  </a:ext>
                </a:extLst>
              </a:tr>
              <a:tr h="176429">
                <a:tc>
                  <a:txBody>
                    <a:bodyPr/>
                    <a:lstStyle/>
                    <a:p>
                      <a:pPr algn="l" fontAlgn="b"/>
                      <a:r>
                        <a:rPr lang="en-GB" sz="1000" b="0" i="0" u="none" strike="noStrike">
                          <a:solidFill>
                            <a:srgbClr val="000000"/>
                          </a:solidFill>
                          <a:effectLst/>
                          <a:latin typeface="Noto Sans" panose="020B0502040504020204" pitchFamily="34" charset="0"/>
                          <a:ea typeface="Noto Sans" panose="020B0502040504020204" pitchFamily="34" charset="0"/>
                        </a:rPr>
                        <a:t>Euonymus europaeus</a:t>
                      </a:r>
                    </a:p>
                  </a:txBody>
                  <a:tcPr marL="8821" marR="8821" marT="8821" marB="0" anchor="b">
                    <a:lnL>
                      <a:noFill/>
                    </a:lnL>
                    <a:lnR>
                      <a:noFill/>
                    </a:lnR>
                    <a:lnT>
                      <a:noFill/>
                    </a:lnT>
                    <a:lnB>
                      <a:noFill/>
                    </a:lnB>
                  </a:tcPr>
                </a:tc>
                <a:tc>
                  <a:txBody>
                    <a:bodyPr/>
                    <a:lstStyle/>
                    <a:p>
                      <a:pPr algn="l" fontAlgn="b"/>
                      <a:r>
                        <a:rPr lang="en-GB" sz="1000" b="0" i="0" u="none" strike="noStrike">
                          <a:solidFill>
                            <a:srgbClr val="000000"/>
                          </a:solidFill>
                          <a:effectLst/>
                          <a:latin typeface="Noto Sans" panose="020B0502040504020204" pitchFamily="34" charset="0"/>
                          <a:ea typeface="Noto Sans" panose="020B0502040504020204" pitchFamily="34" charset="0"/>
                        </a:rPr>
                        <a:t>Regular</a:t>
                      </a:r>
                    </a:p>
                  </a:txBody>
                  <a:tcPr marL="8821" marR="8821" marT="8821" marB="0" anchor="b">
                    <a:lnL>
                      <a:noFill/>
                    </a:lnL>
                    <a:lnR w="6350" cap="flat" cmpd="sng" algn="ctr">
                      <a:solidFill>
                        <a:srgbClr val="375623"/>
                      </a:solidFill>
                      <a:prstDash val="solid"/>
                      <a:round/>
                      <a:headEnd type="none" w="med" len="med"/>
                      <a:tailEnd type="none" w="med" len="med"/>
                    </a:lnR>
                    <a:lnT>
                      <a:noFill/>
                    </a:lnT>
                    <a:lnB>
                      <a:noFill/>
                    </a:lnB>
                  </a:tcPr>
                </a:tc>
                <a:tc>
                  <a:txBody>
                    <a:bodyPr/>
                    <a:lstStyle/>
                    <a:p>
                      <a:pPr algn="ctr" fontAlgn="b"/>
                      <a:r>
                        <a:rPr lang="en-GB" sz="1000" b="0" i="0" u="none" strike="noStrike">
                          <a:solidFill>
                            <a:srgbClr val="FF0000"/>
                          </a:solidFill>
                          <a:effectLst/>
                          <a:latin typeface="Noto Sans" panose="020B0502040504020204" pitchFamily="34" charset="0"/>
                          <a:ea typeface="Noto Sans" panose="020B0502040504020204" pitchFamily="34" charset="0"/>
                        </a:rPr>
                        <a:t>3 litre</a:t>
                      </a:r>
                    </a:p>
                  </a:txBody>
                  <a:tcPr marL="8821" marR="8821" marT="8821" marB="0" anchor="b">
                    <a:lnL w="6350" cap="flat" cmpd="sng" algn="ctr">
                      <a:solidFill>
                        <a:srgbClr val="375623"/>
                      </a:solidFill>
                      <a:prstDash val="solid"/>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solidFill>
                      <a:srgbClr val="FFF2CC"/>
                    </a:solidFill>
                  </a:tcPr>
                </a:tc>
                <a:tc>
                  <a:txBody>
                    <a:bodyPr/>
                    <a:lstStyle/>
                    <a:p>
                      <a:pPr algn="ctr" fontAlgn="b"/>
                      <a:r>
                        <a:rPr lang="en-GB" sz="1000" b="0" i="0" u="none" strike="noStrike">
                          <a:solidFill>
                            <a:srgbClr val="FF0000"/>
                          </a:solidFill>
                          <a:effectLst/>
                          <a:latin typeface="Noto Sans" panose="020B0502040504020204" pitchFamily="34" charset="0"/>
                          <a:ea typeface="Noto Sans" panose="020B0502040504020204" pitchFamily="34" charset="0"/>
                        </a:rPr>
                        <a:t>40-60 cm</a:t>
                      </a:r>
                    </a:p>
                  </a:txBody>
                  <a:tcPr marL="8821" marR="8821" marT="8821" marB="0" anchor="b">
                    <a:lnL w="6350" cap="flat" cmpd="sng" algn="ctr">
                      <a:solidFill>
                        <a:srgbClr val="375623"/>
                      </a:solidFill>
                      <a:prstDash val="solid"/>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solidFill>
                      <a:srgbClr val="FFF2CC"/>
                    </a:solidFill>
                  </a:tcPr>
                </a:tc>
                <a:tc>
                  <a:txBody>
                    <a:bodyPr/>
                    <a:lstStyle/>
                    <a:p>
                      <a:pPr algn="ctr" fontAlgn="b"/>
                      <a:r>
                        <a:rPr lang="en-GB" sz="1000" b="0" i="0" u="none" strike="noStrike" dirty="0">
                          <a:solidFill>
                            <a:srgbClr val="000000"/>
                          </a:solidFill>
                          <a:effectLst/>
                          <a:latin typeface="Noto Sans" panose="020B0502040504020204" pitchFamily="34" charset="0"/>
                          <a:ea typeface="Noto Sans" panose="020B0502040504020204" pitchFamily="34" charset="0"/>
                        </a:rPr>
                        <a:t>---</a:t>
                      </a:r>
                    </a:p>
                  </a:txBody>
                  <a:tcPr marL="8821" marR="8821" marT="8821" marB="0" anchor="b">
                    <a:lnL w="6350" cap="flat" cmpd="sng" algn="ctr">
                      <a:solidFill>
                        <a:srgbClr val="375623"/>
                      </a:solidFill>
                      <a:prstDash val="solid"/>
                      <a:round/>
                      <a:headEnd type="none" w="med" len="med"/>
                      <a:tailEnd type="none" w="med" len="med"/>
                    </a:lnL>
                    <a:lnR>
                      <a:noFill/>
                    </a:lnR>
                    <a:lnT>
                      <a:noFill/>
                    </a:lnT>
                    <a:lnB>
                      <a:noFill/>
                    </a:lnB>
                  </a:tcPr>
                </a:tc>
                <a:tc>
                  <a:txBody>
                    <a:bodyPr/>
                    <a:lstStyle/>
                    <a:p>
                      <a:pPr algn="r" fontAlgn="b"/>
                      <a:r>
                        <a:rPr lang="en-GB" sz="1000" b="0" i="0" u="none" strike="noStrike">
                          <a:solidFill>
                            <a:srgbClr val="000000"/>
                          </a:solidFill>
                          <a:effectLst/>
                          <a:latin typeface="Noto Sans" panose="020B0502040504020204" pitchFamily="34" charset="0"/>
                          <a:ea typeface="Noto Sans" panose="020B0502040504020204" pitchFamily="34" charset="0"/>
                        </a:rPr>
                        <a:t>52</a:t>
                      </a:r>
                    </a:p>
                  </a:txBody>
                  <a:tcPr marL="8821" marR="8821" marT="8821" marB="0" anchor="b">
                    <a:lnL>
                      <a:noFill/>
                    </a:lnL>
                    <a:lnR>
                      <a:noFill/>
                    </a:lnR>
                    <a:lnT>
                      <a:noFill/>
                    </a:lnT>
                    <a:lnB>
                      <a:noFill/>
                    </a:lnB>
                  </a:tcPr>
                </a:tc>
                <a:extLst>
                  <a:ext uri="{0D108BD9-81ED-4DB2-BD59-A6C34878D82A}">
                    <a16:rowId xmlns:a16="http://schemas.microsoft.com/office/drawing/2014/main" val="814415109"/>
                  </a:ext>
                </a:extLst>
              </a:tr>
              <a:tr h="176429">
                <a:tc>
                  <a:txBody>
                    <a:bodyPr/>
                    <a:lstStyle/>
                    <a:p>
                      <a:pPr algn="l" fontAlgn="b"/>
                      <a:r>
                        <a:rPr lang="en-GB" sz="1000" b="0" i="0" u="none" strike="noStrike">
                          <a:solidFill>
                            <a:srgbClr val="000000"/>
                          </a:solidFill>
                          <a:effectLst/>
                          <a:latin typeface="Noto Sans" panose="020B0502040504020204" pitchFamily="34" charset="0"/>
                          <a:ea typeface="Noto Sans" panose="020B0502040504020204" pitchFamily="34" charset="0"/>
                        </a:rPr>
                        <a:t>Euphorbia amygdaloides</a:t>
                      </a:r>
                    </a:p>
                  </a:txBody>
                  <a:tcPr marL="8821" marR="8821" marT="8821" marB="0" anchor="b">
                    <a:lnL>
                      <a:noFill/>
                    </a:lnL>
                    <a:lnR>
                      <a:noFill/>
                    </a:lnR>
                    <a:lnT>
                      <a:noFill/>
                    </a:lnT>
                    <a:lnB>
                      <a:noFill/>
                    </a:lnB>
                  </a:tcPr>
                </a:tc>
                <a:tc>
                  <a:txBody>
                    <a:bodyPr/>
                    <a:lstStyle/>
                    <a:p>
                      <a:pPr algn="l" fontAlgn="b"/>
                      <a:r>
                        <a:rPr lang="en-GB" sz="1000" b="0" i="0" u="none" strike="noStrike">
                          <a:solidFill>
                            <a:srgbClr val="000000"/>
                          </a:solidFill>
                          <a:effectLst/>
                          <a:latin typeface="Noto Sans" panose="020B0502040504020204" pitchFamily="34" charset="0"/>
                          <a:ea typeface="Noto Sans" panose="020B0502040504020204" pitchFamily="34" charset="0"/>
                        </a:rPr>
                        <a:t>Regular</a:t>
                      </a:r>
                    </a:p>
                  </a:txBody>
                  <a:tcPr marL="8821" marR="8821" marT="8821" marB="0" anchor="b">
                    <a:lnL>
                      <a:noFill/>
                    </a:lnL>
                    <a:lnR w="6350" cap="flat" cmpd="sng" algn="ctr">
                      <a:solidFill>
                        <a:srgbClr val="375623"/>
                      </a:solidFill>
                      <a:prstDash val="solid"/>
                      <a:round/>
                      <a:headEnd type="none" w="med" len="med"/>
                      <a:tailEnd type="none" w="med" len="med"/>
                    </a:lnR>
                    <a:lnT>
                      <a:noFill/>
                    </a:lnT>
                    <a:lnB>
                      <a:noFill/>
                    </a:lnB>
                  </a:tcPr>
                </a:tc>
                <a:tc>
                  <a:txBody>
                    <a:bodyPr/>
                    <a:lstStyle/>
                    <a:p>
                      <a:pPr algn="ctr" fontAlgn="b"/>
                      <a:r>
                        <a:rPr lang="en-GB" sz="1000" b="0" i="0" u="none" strike="noStrike">
                          <a:solidFill>
                            <a:srgbClr val="FF0000"/>
                          </a:solidFill>
                          <a:effectLst/>
                          <a:latin typeface="Noto Sans" panose="020B0502040504020204" pitchFamily="34" charset="0"/>
                          <a:ea typeface="Noto Sans" panose="020B0502040504020204" pitchFamily="34" charset="0"/>
                        </a:rPr>
                        <a:t>1 litre</a:t>
                      </a:r>
                    </a:p>
                  </a:txBody>
                  <a:tcPr marL="8821" marR="8821" marT="8821" marB="0" anchor="b">
                    <a:lnL w="6350" cap="flat" cmpd="sng" algn="ctr">
                      <a:solidFill>
                        <a:srgbClr val="375623"/>
                      </a:solidFill>
                      <a:prstDash val="solid"/>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solidFill>
                      <a:srgbClr val="FFF2CC"/>
                    </a:solidFill>
                  </a:tcPr>
                </a:tc>
                <a:tc>
                  <a:txBody>
                    <a:bodyPr/>
                    <a:lstStyle/>
                    <a:p>
                      <a:pPr algn="ctr" fontAlgn="b"/>
                      <a:r>
                        <a:rPr lang="en-GB" sz="1000" b="0" i="0" u="none" strike="noStrike" dirty="0">
                          <a:solidFill>
                            <a:srgbClr val="000000"/>
                          </a:solidFill>
                          <a:effectLst/>
                          <a:latin typeface="Noto Sans" panose="020B0502040504020204" pitchFamily="34" charset="0"/>
                          <a:ea typeface="Noto Sans" panose="020B0502040504020204" pitchFamily="34" charset="0"/>
                        </a:rPr>
                        <a:t>---</a:t>
                      </a:r>
                    </a:p>
                  </a:txBody>
                  <a:tcPr marL="8821" marR="8821" marT="8821" marB="0" anchor="b">
                    <a:lnL w="6350" cap="flat" cmpd="sng" algn="ctr">
                      <a:solidFill>
                        <a:srgbClr val="375623"/>
                      </a:solidFill>
                      <a:prstDash val="solid"/>
                      <a:round/>
                      <a:headEnd type="none" w="med" len="med"/>
                      <a:tailEnd type="none" w="med" len="med"/>
                    </a:lnL>
                    <a:lnR>
                      <a:noFill/>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tcPr>
                </a:tc>
                <a:tc>
                  <a:txBody>
                    <a:bodyPr/>
                    <a:lstStyle/>
                    <a:p>
                      <a:pPr algn="ctr" fontAlgn="b"/>
                      <a:r>
                        <a:rPr lang="en-GB" sz="1000" b="0" i="0" u="none" strike="noStrike" dirty="0">
                          <a:solidFill>
                            <a:srgbClr val="000000"/>
                          </a:solidFill>
                          <a:effectLst/>
                          <a:latin typeface="Noto Sans" panose="020B0502040504020204" pitchFamily="34" charset="0"/>
                          <a:ea typeface="Noto Sans" panose="020B0502040504020204" pitchFamily="34" charset="0"/>
                        </a:rPr>
                        <a:t>---</a:t>
                      </a:r>
                    </a:p>
                  </a:txBody>
                  <a:tcPr marL="8821" marR="8821" marT="8821" marB="0" anchor="b">
                    <a:lnL>
                      <a:noFill/>
                    </a:lnL>
                    <a:lnR>
                      <a:noFill/>
                    </a:lnR>
                    <a:lnT>
                      <a:noFill/>
                    </a:lnT>
                    <a:lnB>
                      <a:noFill/>
                    </a:lnB>
                  </a:tcPr>
                </a:tc>
                <a:tc>
                  <a:txBody>
                    <a:bodyPr/>
                    <a:lstStyle/>
                    <a:p>
                      <a:pPr algn="r" fontAlgn="b"/>
                      <a:r>
                        <a:rPr lang="en-GB" sz="1000" b="0" i="0" u="none" strike="noStrike">
                          <a:solidFill>
                            <a:srgbClr val="000000"/>
                          </a:solidFill>
                          <a:effectLst/>
                          <a:latin typeface="Noto Sans" panose="020B0502040504020204" pitchFamily="34" charset="0"/>
                          <a:ea typeface="Noto Sans" panose="020B0502040504020204" pitchFamily="34" charset="0"/>
                        </a:rPr>
                        <a:t>413</a:t>
                      </a:r>
                    </a:p>
                  </a:txBody>
                  <a:tcPr marL="8821" marR="8821" marT="8821" marB="0" anchor="b">
                    <a:lnL>
                      <a:noFill/>
                    </a:lnL>
                    <a:lnR>
                      <a:noFill/>
                    </a:lnR>
                    <a:lnT>
                      <a:noFill/>
                    </a:lnT>
                    <a:lnB>
                      <a:noFill/>
                    </a:lnB>
                  </a:tcPr>
                </a:tc>
                <a:extLst>
                  <a:ext uri="{0D108BD9-81ED-4DB2-BD59-A6C34878D82A}">
                    <a16:rowId xmlns:a16="http://schemas.microsoft.com/office/drawing/2014/main" val="353312736"/>
                  </a:ext>
                </a:extLst>
              </a:tr>
              <a:tr h="176429">
                <a:tc>
                  <a:txBody>
                    <a:bodyPr/>
                    <a:lstStyle/>
                    <a:p>
                      <a:pPr algn="l" fontAlgn="b"/>
                      <a:r>
                        <a:rPr lang="en-GB" sz="1000" b="0" i="0" u="none" strike="noStrike">
                          <a:solidFill>
                            <a:srgbClr val="000000"/>
                          </a:solidFill>
                          <a:effectLst/>
                          <a:latin typeface="Noto Sans" panose="020B0502040504020204" pitchFamily="34" charset="0"/>
                          <a:ea typeface="Noto Sans" panose="020B0502040504020204" pitchFamily="34" charset="0"/>
                        </a:rPr>
                        <a:t>Frangula alnus</a:t>
                      </a:r>
                    </a:p>
                  </a:txBody>
                  <a:tcPr marL="8821" marR="8821" marT="8821" marB="0" anchor="b">
                    <a:lnL>
                      <a:noFill/>
                    </a:lnL>
                    <a:lnR>
                      <a:noFill/>
                    </a:lnR>
                    <a:lnT>
                      <a:noFill/>
                    </a:lnT>
                    <a:lnB>
                      <a:noFill/>
                    </a:lnB>
                  </a:tcPr>
                </a:tc>
                <a:tc>
                  <a:txBody>
                    <a:bodyPr/>
                    <a:lstStyle/>
                    <a:p>
                      <a:pPr algn="l" fontAlgn="b"/>
                      <a:r>
                        <a:rPr lang="en-GB" sz="1000" b="0" i="0" u="none" strike="noStrike">
                          <a:solidFill>
                            <a:srgbClr val="000000"/>
                          </a:solidFill>
                          <a:effectLst/>
                          <a:latin typeface="Noto Sans" panose="020B0502040504020204" pitchFamily="34" charset="0"/>
                          <a:ea typeface="Noto Sans" panose="020B0502040504020204" pitchFamily="34" charset="0"/>
                        </a:rPr>
                        <a:t>Regular</a:t>
                      </a:r>
                    </a:p>
                  </a:txBody>
                  <a:tcPr marL="8821" marR="8821" marT="8821" marB="0" anchor="b">
                    <a:lnL>
                      <a:noFill/>
                    </a:lnL>
                    <a:lnR w="6350" cap="flat" cmpd="sng" algn="ctr">
                      <a:solidFill>
                        <a:srgbClr val="375623"/>
                      </a:solidFill>
                      <a:prstDash val="solid"/>
                      <a:round/>
                      <a:headEnd type="none" w="med" len="med"/>
                      <a:tailEnd type="none" w="med" len="med"/>
                    </a:lnR>
                    <a:lnT>
                      <a:noFill/>
                    </a:lnT>
                    <a:lnB>
                      <a:noFill/>
                    </a:lnB>
                  </a:tcPr>
                </a:tc>
                <a:tc>
                  <a:txBody>
                    <a:bodyPr/>
                    <a:lstStyle/>
                    <a:p>
                      <a:pPr algn="ctr" fontAlgn="b"/>
                      <a:r>
                        <a:rPr lang="en-GB" sz="1000" b="0" i="0" u="none" strike="noStrike">
                          <a:solidFill>
                            <a:srgbClr val="FF0000"/>
                          </a:solidFill>
                          <a:effectLst/>
                          <a:latin typeface="Noto Sans" panose="020B0502040504020204" pitchFamily="34" charset="0"/>
                          <a:ea typeface="Noto Sans" panose="020B0502040504020204" pitchFamily="34" charset="0"/>
                        </a:rPr>
                        <a:t>3 litre</a:t>
                      </a:r>
                    </a:p>
                  </a:txBody>
                  <a:tcPr marL="8821" marR="8821" marT="8821" marB="0" anchor="b">
                    <a:lnL w="6350" cap="flat" cmpd="sng" algn="ctr">
                      <a:solidFill>
                        <a:srgbClr val="375623"/>
                      </a:solidFill>
                      <a:prstDash val="solid"/>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solidFill>
                      <a:srgbClr val="FFF2CC"/>
                    </a:solidFill>
                  </a:tcPr>
                </a:tc>
                <a:tc>
                  <a:txBody>
                    <a:bodyPr/>
                    <a:lstStyle/>
                    <a:p>
                      <a:pPr algn="ctr" fontAlgn="b"/>
                      <a:r>
                        <a:rPr lang="en-GB" sz="1000" b="0" i="0" u="none" strike="noStrike">
                          <a:solidFill>
                            <a:srgbClr val="FF0000"/>
                          </a:solidFill>
                          <a:effectLst/>
                          <a:latin typeface="Noto Sans" panose="020B0502040504020204" pitchFamily="34" charset="0"/>
                          <a:ea typeface="Noto Sans" panose="020B0502040504020204" pitchFamily="34" charset="0"/>
                        </a:rPr>
                        <a:t>40-60 cm</a:t>
                      </a:r>
                    </a:p>
                  </a:txBody>
                  <a:tcPr marL="8821" marR="8821" marT="8821" marB="0" anchor="b">
                    <a:lnL w="6350" cap="flat" cmpd="sng" algn="ctr">
                      <a:solidFill>
                        <a:srgbClr val="375623"/>
                      </a:solidFill>
                      <a:prstDash val="solid"/>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solidFill>
                      <a:srgbClr val="FFF2CC"/>
                    </a:solidFill>
                  </a:tcPr>
                </a:tc>
                <a:tc>
                  <a:txBody>
                    <a:bodyPr/>
                    <a:lstStyle/>
                    <a:p>
                      <a:pPr algn="ctr" fontAlgn="b"/>
                      <a:r>
                        <a:rPr lang="en-GB" sz="1000" b="0" i="0" u="none" strike="noStrike" dirty="0">
                          <a:solidFill>
                            <a:srgbClr val="000000"/>
                          </a:solidFill>
                          <a:effectLst/>
                          <a:latin typeface="Noto Sans" panose="020B0502040504020204" pitchFamily="34" charset="0"/>
                          <a:ea typeface="Noto Sans" panose="020B0502040504020204" pitchFamily="34" charset="0"/>
                        </a:rPr>
                        <a:t>---</a:t>
                      </a:r>
                    </a:p>
                  </a:txBody>
                  <a:tcPr marL="8821" marR="8821" marT="8821" marB="0" anchor="b">
                    <a:lnL w="6350" cap="flat" cmpd="sng" algn="ctr">
                      <a:solidFill>
                        <a:srgbClr val="375623"/>
                      </a:solidFill>
                      <a:prstDash val="solid"/>
                      <a:round/>
                      <a:headEnd type="none" w="med" len="med"/>
                      <a:tailEnd type="none" w="med" len="med"/>
                    </a:lnL>
                    <a:lnR>
                      <a:noFill/>
                    </a:lnR>
                    <a:lnT>
                      <a:noFill/>
                    </a:lnT>
                    <a:lnB>
                      <a:noFill/>
                    </a:lnB>
                  </a:tcPr>
                </a:tc>
                <a:tc>
                  <a:txBody>
                    <a:bodyPr/>
                    <a:lstStyle/>
                    <a:p>
                      <a:pPr algn="r" fontAlgn="b"/>
                      <a:r>
                        <a:rPr lang="en-GB" sz="1000" b="0" i="0" u="none" strike="noStrike">
                          <a:solidFill>
                            <a:srgbClr val="000000"/>
                          </a:solidFill>
                          <a:effectLst/>
                          <a:latin typeface="Noto Sans" panose="020B0502040504020204" pitchFamily="34" charset="0"/>
                          <a:ea typeface="Noto Sans" panose="020B0502040504020204" pitchFamily="34" charset="0"/>
                        </a:rPr>
                        <a:t>36</a:t>
                      </a:r>
                    </a:p>
                  </a:txBody>
                  <a:tcPr marL="8821" marR="8821" marT="8821" marB="0" anchor="b">
                    <a:lnL>
                      <a:noFill/>
                    </a:lnL>
                    <a:lnR>
                      <a:noFill/>
                    </a:lnR>
                    <a:lnT>
                      <a:noFill/>
                    </a:lnT>
                    <a:lnB w="6350" cap="flat" cmpd="sng" algn="ctr">
                      <a:solidFill>
                        <a:srgbClr val="375623"/>
                      </a:solidFill>
                      <a:prstDash val="solid"/>
                      <a:round/>
                      <a:headEnd type="none" w="med" len="med"/>
                      <a:tailEnd type="none" w="med" len="med"/>
                    </a:lnB>
                  </a:tcPr>
                </a:tc>
                <a:extLst>
                  <a:ext uri="{0D108BD9-81ED-4DB2-BD59-A6C34878D82A}">
                    <a16:rowId xmlns:a16="http://schemas.microsoft.com/office/drawing/2014/main" val="2198034363"/>
                  </a:ext>
                </a:extLst>
              </a:tr>
              <a:tr h="176429">
                <a:tc>
                  <a:txBody>
                    <a:bodyPr/>
                    <a:lstStyle/>
                    <a:p>
                      <a:pPr algn="l" fontAlgn="b"/>
                      <a:r>
                        <a:rPr lang="en-GB" sz="1000" b="0" i="0" u="none" strike="noStrike">
                          <a:solidFill>
                            <a:srgbClr val="000000"/>
                          </a:solidFill>
                          <a:effectLst/>
                          <a:latin typeface="Noto Sans" panose="020B0502040504020204" pitchFamily="34" charset="0"/>
                          <a:ea typeface="Noto Sans" panose="020B0502040504020204" pitchFamily="34" charset="0"/>
                        </a:rPr>
                        <a:t>Geranium sylvaticum</a:t>
                      </a:r>
                    </a:p>
                  </a:txBody>
                  <a:tcPr marL="8821" marR="8821" marT="8821" marB="0" anchor="b">
                    <a:lnL>
                      <a:noFill/>
                    </a:lnL>
                    <a:lnR>
                      <a:noFill/>
                    </a:lnR>
                    <a:lnT>
                      <a:noFill/>
                    </a:lnT>
                    <a:lnB>
                      <a:noFill/>
                    </a:lnB>
                  </a:tcPr>
                </a:tc>
                <a:tc>
                  <a:txBody>
                    <a:bodyPr/>
                    <a:lstStyle/>
                    <a:p>
                      <a:pPr algn="l" fontAlgn="b"/>
                      <a:r>
                        <a:rPr lang="en-GB" sz="1000" b="0" i="0" u="none" strike="noStrike">
                          <a:solidFill>
                            <a:srgbClr val="000000"/>
                          </a:solidFill>
                          <a:effectLst/>
                          <a:latin typeface="Noto Sans" panose="020B0502040504020204" pitchFamily="34" charset="0"/>
                          <a:ea typeface="Noto Sans" panose="020B0502040504020204" pitchFamily="34" charset="0"/>
                        </a:rPr>
                        <a:t>Regular</a:t>
                      </a:r>
                    </a:p>
                  </a:txBody>
                  <a:tcPr marL="8821" marR="8821" marT="8821" marB="0" anchor="b">
                    <a:lnL>
                      <a:noFill/>
                    </a:lnL>
                    <a:lnR w="6350" cap="flat" cmpd="sng" algn="ctr">
                      <a:solidFill>
                        <a:srgbClr val="375623"/>
                      </a:solidFill>
                      <a:prstDash val="solid"/>
                      <a:round/>
                      <a:headEnd type="none" w="med" len="med"/>
                      <a:tailEnd type="none" w="med" len="med"/>
                    </a:lnR>
                    <a:lnT>
                      <a:noFill/>
                    </a:lnT>
                    <a:lnB>
                      <a:noFill/>
                    </a:lnB>
                  </a:tcPr>
                </a:tc>
                <a:tc>
                  <a:txBody>
                    <a:bodyPr/>
                    <a:lstStyle/>
                    <a:p>
                      <a:pPr algn="ctr" fontAlgn="b"/>
                      <a:r>
                        <a:rPr lang="en-GB" sz="1000" b="0" i="0" u="none" strike="noStrike">
                          <a:solidFill>
                            <a:srgbClr val="FF0000"/>
                          </a:solidFill>
                          <a:effectLst/>
                          <a:latin typeface="Noto Sans" panose="020B0502040504020204" pitchFamily="34" charset="0"/>
                          <a:ea typeface="Noto Sans" panose="020B0502040504020204" pitchFamily="34" charset="0"/>
                        </a:rPr>
                        <a:t>1 litre</a:t>
                      </a:r>
                    </a:p>
                  </a:txBody>
                  <a:tcPr marL="8821" marR="8821" marT="8821" marB="0" anchor="b">
                    <a:lnL w="6350" cap="flat" cmpd="sng" algn="ctr">
                      <a:solidFill>
                        <a:srgbClr val="375623"/>
                      </a:solidFill>
                      <a:prstDash val="solid"/>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solidFill>
                      <a:srgbClr val="FFF2CC"/>
                    </a:solidFill>
                  </a:tcPr>
                </a:tc>
                <a:tc>
                  <a:txBody>
                    <a:bodyPr/>
                    <a:lstStyle/>
                    <a:p>
                      <a:pPr algn="ctr" fontAlgn="b"/>
                      <a:r>
                        <a:rPr lang="en-GB" sz="1000" b="0" i="0" u="none" strike="noStrike">
                          <a:solidFill>
                            <a:srgbClr val="000000"/>
                          </a:solidFill>
                          <a:effectLst/>
                          <a:latin typeface="Noto Sans" panose="020B0502040504020204" pitchFamily="34" charset="0"/>
                          <a:ea typeface="Noto Sans" panose="020B0502040504020204" pitchFamily="34" charset="0"/>
                        </a:rPr>
                        <a:t>---</a:t>
                      </a:r>
                    </a:p>
                  </a:txBody>
                  <a:tcPr marL="8821" marR="8821" marT="8821" marB="0" anchor="b">
                    <a:lnL w="6350" cap="flat" cmpd="sng" algn="ctr">
                      <a:solidFill>
                        <a:srgbClr val="375623"/>
                      </a:solidFill>
                      <a:prstDash val="solid"/>
                      <a:round/>
                      <a:headEnd type="none" w="med" len="med"/>
                      <a:tailEnd type="none" w="med" len="med"/>
                    </a:lnL>
                    <a:lnR>
                      <a:noFill/>
                    </a:lnR>
                    <a:lnT w="6350" cap="flat" cmpd="sng" algn="ctr">
                      <a:solidFill>
                        <a:srgbClr val="375623"/>
                      </a:solidFill>
                      <a:prstDash val="solid"/>
                      <a:round/>
                      <a:headEnd type="none" w="med" len="med"/>
                      <a:tailEnd type="none" w="med" len="med"/>
                    </a:lnT>
                    <a:lnB>
                      <a:noFill/>
                    </a:lnB>
                  </a:tcPr>
                </a:tc>
                <a:tc>
                  <a:txBody>
                    <a:bodyPr/>
                    <a:lstStyle/>
                    <a:p>
                      <a:pPr algn="ctr" fontAlgn="b"/>
                      <a:r>
                        <a:rPr lang="en-GB" sz="1000" b="0" i="0" u="none" strike="noStrike" dirty="0">
                          <a:solidFill>
                            <a:srgbClr val="000000"/>
                          </a:solidFill>
                          <a:effectLst/>
                          <a:latin typeface="Noto Sans" panose="020B0502040504020204" pitchFamily="34" charset="0"/>
                          <a:ea typeface="Noto Sans" panose="020B0502040504020204" pitchFamily="34" charset="0"/>
                        </a:rPr>
                        <a:t>---</a:t>
                      </a:r>
                    </a:p>
                  </a:txBody>
                  <a:tcPr marL="8821" marR="8821" marT="8821" marB="0" anchor="b">
                    <a:lnL>
                      <a:noFill/>
                    </a:lnL>
                    <a:lnR w="6350" cap="flat" cmpd="sng" algn="ctr">
                      <a:solidFill>
                        <a:srgbClr val="375623"/>
                      </a:solidFill>
                      <a:prstDash val="solid"/>
                      <a:round/>
                      <a:headEnd type="none" w="med" len="med"/>
                      <a:tailEnd type="none" w="med" len="med"/>
                    </a:lnR>
                    <a:lnT>
                      <a:noFill/>
                    </a:lnT>
                    <a:lnB>
                      <a:noFill/>
                    </a:lnB>
                  </a:tcPr>
                </a:tc>
                <a:tc>
                  <a:txBody>
                    <a:bodyPr/>
                    <a:lstStyle/>
                    <a:p>
                      <a:pPr algn="r" fontAlgn="b"/>
                      <a:r>
                        <a:rPr lang="en-GB" sz="1000" b="0" i="0" u="none" strike="noStrike">
                          <a:solidFill>
                            <a:srgbClr val="FF0000"/>
                          </a:solidFill>
                          <a:effectLst/>
                          <a:latin typeface="Noto Sans" panose="020B0502040504020204" pitchFamily="34" charset="0"/>
                          <a:ea typeface="Noto Sans" panose="020B0502040504020204" pitchFamily="34" charset="0"/>
                        </a:rPr>
                        <a:t>413</a:t>
                      </a:r>
                    </a:p>
                  </a:txBody>
                  <a:tcPr marL="8821" marR="8821" marT="8821" marB="0" anchor="b">
                    <a:lnL w="6350" cap="flat" cmpd="sng" algn="ctr">
                      <a:solidFill>
                        <a:srgbClr val="375623"/>
                      </a:solidFill>
                      <a:prstDash val="solid"/>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solidFill>
                      <a:srgbClr val="FFF2CC"/>
                    </a:solidFill>
                  </a:tcPr>
                </a:tc>
                <a:extLst>
                  <a:ext uri="{0D108BD9-81ED-4DB2-BD59-A6C34878D82A}">
                    <a16:rowId xmlns:a16="http://schemas.microsoft.com/office/drawing/2014/main" val="1389189087"/>
                  </a:ext>
                </a:extLst>
              </a:tr>
              <a:tr h="176429">
                <a:tc>
                  <a:txBody>
                    <a:bodyPr/>
                    <a:lstStyle/>
                    <a:p>
                      <a:pPr algn="l" fontAlgn="b"/>
                      <a:r>
                        <a:rPr lang="en-GB" sz="1000" b="0" i="0" u="none" strike="noStrike">
                          <a:solidFill>
                            <a:srgbClr val="000000"/>
                          </a:solidFill>
                          <a:effectLst/>
                          <a:latin typeface="Noto Sans" panose="020B0502040504020204" pitchFamily="34" charset="0"/>
                          <a:ea typeface="Noto Sans" panose="020B0502040504020204" pitchFamily="34" charset="0"/>
                        </a:rPr>
                        <a:t>Hedera helix</a:t>
                      </a:r>
                    </a:p>
                  </a:txBody>
                  <a:tcPr marL="8821" marR="8821" marT="8821" marB="0" anchor="b">
                    <a:lnL>
                      <a:noFill/>
                    </a:lnL>
                    <a:lnR>
                      <a:noFill/>
                    </a:lnR>
                    <a:lnT>
                      <a:noFill/>
                    </a:lnT>
                    <a:lnB>
                      <a:noFill/>
                    </a:lnB>
                  </a:tcPr>
                </a:tc>
                <a:tc>
                  <a:txBody>
                    <a:bodyPr/>
                    <a:lstStyle/>
                    <a:p>
                      <a:pPr algn="l" fontAlgn="b"/>
                      <a:r>
                        <a:rPr lang="en-GB" sz="1000" b="0" i="0" u="none" strike="noStrike">
                          <a:solidFill>
                            <a:srgbClr val="000000"/>
                          </a:solidFill>
                          <a:effectLst/>
                          <a:latin typeface="Noto Sans" panose="020B0502040504020204" pitchFamily="34" charset="0"/>
                          <a:ea typeface="Noto Sans" panose="020B0502040504020204" pitchFamily="34" charset="0"/>
                        </a:rPr>
                        <a:t>Regular</a:t>
                      </a:r>
                    </a:p>
                  </a:txBody>
                  <a:tcPr marL="8821" marR="8821" marT="8821" marB="0" anchor="b">
                    <a:lnL>
                      <a:noFill/>
                    </a:lnL>
                    <a:lnR w="6350" cap="flat" cmpd="sng" algn="ctr">
                      <a:solidFill>
                        <a:srgbClr val="375623"/>
                      </a:solidFill>
                      <a:prstDash val="solid"/>
                      <a:round/>
                      <a:headEnd type="none" w="med" len="med"/>
                      <a:tailEnd type="none" w="med" len="med"/>
                    </a:lnR>
                    <a:lnT>
                      <a:noFill/>
                    </a:lnT>
                    <a:lnB>
                      <a:noFill/>
                    </a:lnB>
                  </a:tcPr>
                </a:tc>
                <a:tc>
                  <a:txBody>
                    <a:bodyPr/>
                    <a:lstStyle/>
                    <a:p>
                      <a:pPr algn="ctr" fontAlgn="b"/>
                      <a:r>
                        <a:rPr lang="en-GB" sz="1000" b="0" i="0" u="none" strike="noStrike">
                          <a:solidFill>
                            <a:srgbClr val="FF0000"/>
                          </a:solidFill>
                          <a:effectLst/>
                          <a:latin typeface="Noto Sans" panose="020B0502040504020204" pitchFamily="34" charset="0"/>
                          <a:ea typeface="Noto Sans" panose="020B0502040504020204" pitchFamily="34" charset="0"/>
                        </a:rPr>
                        <a:t>2 litre</a:t>
                      </a:r>
                    </a:p>
                  </a:txBody>
                  <a:tcPr marL="8821" marR="8821" marT="8821" marB="0" anchor="b">
                    <a:lnL w="6350" cap="flat" cmpd="sng" algn="ctr">
                      <a:solidFill>
                        <a:srgbClr val="375623"/>
                      </a:solidFill>
                      <a:prstDash val="solid"/>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solidFill>
                      <a:srgbClr val="FFF2CC"/>
                    </a:solidFill>
                  </a:tcPr>
                </a:tc>
                <a:tc>
                  <a:txBody>
                    <a:bodyPr/>
                    <a:lstStyle/>
                    <a:p>
                      <a:pPr algn="ctr" fontAlgn="b"/>
                      <a:r>
                        <a:rPr lang="en-GB" sz="1000" b="0" i="0" u="none" strike="noStrike" dirty="0">
                          <a:solidFill>
                            <a:srgbClr val="000000"/>
                          </a:solidFill>
                          <a:effectLst/>
                          <a:latin typeface="Noto Sans" panose="020B0502040504020204" pitchFamily="34" charset="0"/>
                          <a:ea typeface="Noto Sans" panose="020B0502040504020204" pitchFamily="34" charset="0"/>
                        </a:rPr>
                        <a:t>30-40 cm</a:t>
                      </a:r>
                    </a:p>
                  </a:txBody>
                  <a:tcPr marL="8821" marR="8821" marT="8821" marB="0" anchor="b">
                    <a:lnL w="6350" cap="flat" cmpd="sng" algn="ctr">
                      <a:solidFill>
                        <a:srgbClr val="375623"/>
                      </a:solidFill>
                      <a:prstDash val="solid"/>
                      <a:round/>
                      <a:headEnd type="none" w="med" len="med"/>
                      <a:tailEnd type="none" w="med" len="med"/>
                    </a:lnL>
                    <a:lnR>
                      <a:noFill/>
                    </a:lnR>
                    <a:lnT>
                      <a:noFill/>
                    </a:lnT>
                    <a:lnB>
                      <a:noFill/>
                    </a:lnB>
                  </a:tcPr>
                </a:tc>
                <a:tc>
                  <a:txBody>
                    <a:bodyPr/>
                    <a:lstStyle/>
                    <a:p>
                      <a:pPr algn="ctr" fontAlgn="b"/>
                      <a:r>
                        <a:rPr lang="en-GB" sz="1000" b="0" i="0" u="none" strike="noStrike" dirty="0">
                          <a:solidFill>
                            <a:srgbClr val="000000"/>
                          </a:solidFill>
                          <a:effectLst/>
                          <a:latin typeface="Noto Sans" panose="020B0502040504020204" pitchFamily="34" charset="0"/>
                          <a:ea typeface="Noto Sans" panose="020B0502040504020204" pitchFamily="34" charset="0"/>
                        </a:rPr>
                        <a:t>---</a:t>
                      </a:r>
                    </a:p>
                  </a:txBody>
                  <a:tcPr marL="8821" marR="8821" marT="8821" marB="0" anchor="b">
                    <a:lnL>
                      <a:noFill/>
                    </a:lnL>
                    <a:lnR>
                      <a:noFill/>
                    </a:lnR>
                    <a:lnT>
                      <a:noFill/>
                    </a:lnT>
                    <a:lnB>
                      <a:noFill/>
                    </a:lnB>
                  </a:tcPr>
                </a:tc>
                <a:tc>
                  <a:txBody>
                    <a:bodyPr/>
                    <a:lstStyle/>
                    <a:p>
                      <a:pPr algn="r" fontAlgn="b"/>
                      <a:r>
                        <a:rPr lang="en-GB" sz="1000" b="0" i="0" u="none" strike="noStrike">
                          <a:solidFill>
                            <a:srgbClr val="000000"/>
                          </a:solidFill>
                          <a:effectLst/>
                          <a:latin typeface="Noto Sans" panose="020B0502040504020204" pitchFamily="34" charset="0"/>
                          <a:ea typeface="Noto Sans" panose="020B0502040504020204" pitchFamily="34" charset="0"/>
                        </a:rPr>
                        <a:t>625</a:t>
                      </a:r>
                    </a:p>
                  </a:txBody>
                  <a:tcPr marL="8821" marR="8821" marT="8821" marB="0" anchor="b">
                    <a:lnL>
                      <a:noFill/>
                    </a:lnL>
                    <a:lnR>
                      <a:noFill/>
                    </a:lnR>
                    <a:lnT w="6350" cap="flat" cmpd="sng" algn="ctr">
                      <a:solidFill>
                        <a:srgbClr val="375623"/>
                      </a:solidFill>
                      <a:prstDash val="solid"/>
                      <a:round/>
                      <a:headEnd type="none" w="med" len="med"/>
                      <a:tailEnd type="none" w="med" len="med"/>
                    </a:lnT>
                    <a:lnB>
                      <a:noFill/>
                    </a:lnB>
                  </a:tcPr>
                </a:tc>
                <a:extLst>
                  <a:ext uri="{0D108BD9-81ED-4DB2-BD59-A6C34878D82A}">
                    <a16:rowId xmlns:a16="http://schemas.microsoft.com/office/drawing/2014/main" val="3975388079"/>
                  </a:ext>
                </a:extLst>
              </a:tr>
              <a:tr h="176429">
                <a:tc>
                  <a:txBody>
                    <a:bodyPr/>
                    <a:lstStyle/>
                    <a:p>
                      <a:pPr algn="l" fontAlgn="b"/>
                      <a:r>
                        <a:rPr lang="en-GB" sz="1000" b="0" i="0" u="none" strike="noStrike">
                          <a:solidFill>
                            <a:srgbClr val="000000"/>
                          </a:solidFill>
                          <a:effectLst/>
                          <a:latin typeface="Noto Sans" panose="020B0502040504020204" pitchFamily="34" charset="0"/>
                          <a:ea typeface="Noto Sans" panose="020B0502040504020204" pitchFamily="34" charset="0"/>
                        </a:rPr>
                        <a:t>Hedera helix</a:t>
                      </a:r>
                    </a:p>
                  </a:txBody>
                  <a:tcPr marL="8821" marR="8821" marT="8821" marB="0" anchor="b">
                    <a:lnL>
                      <a:noFill/>
                    </a:lnL>
                    <a:lnR>
                      <a:noFill/>
                    </a:lnR>
                    <a:lnT>
                      <a:noFill/>
                    </a:lnT>
                    <a:lnB>
                      <a:noFill/>
                    </a:lnB>
                  </a:tcPr>
                </a:tc>
                <a:tc>
                  <a:txBody>
                    <a:bodyPr/>
                    <a:lstStyle/>
                    <a:p>
                      <a:pPr algn="l" fontAlgn="b"/>
                      <a:r>
                        <a:rPr lang="en-GB" sz="1000" b="0" i="0" u="none" strike="noStrike">
                          <a:solidFill>
                            <a:srgbClr val="000000"/>
                          </a:solidFill>
                          <a:effectLst/>
                          <a:latin typeface="Noto Sans" panose="020B0502040504020204" pitchFamily="34" charset="0"/>
                          <a:ea typeface="Noto Sans" panose="020B0502040504020204" pitchFamily="34" charset="0"/>
                        </a:rPr>
                        <a:t>Regular</a:t>
                      </a:r>
                    </a:p>
                  </a:txBody>
                  <a:tcPr marL="8821" marR="8821" marT="8821" marB="0" anchor="b">
                    <a:lnL>
                      <a:noFill/>
                    </a:lnL>
                    <a:lnR w="6350" cap="flat" cmpd="sng" algn="ctr">
                      <a:solidFill>
                        <a:srgbClr val="375623"/>
                      </a:solidFill>
                      <a:prstDash val="solid"/>
                      <a:round/>
                      <a:headEnd type="none" w="med" len="med"/>
                      <a:tailEnd type="none" w="med" len="med"/>
                    </a:lnR>
                    <a:lnT>
                      <a:noFill/>
                    </a:lnT>
                    <a:lnB>
                      <a:noFill/>
                    </a:lnB>
                  </a:tcPr>
                </a:tc>
                <a:tc>
                  <a:txBody>
                    <a:bodyPr/>
                    <a:lstStyle/>
                    <a:p>
                      <a:pPr algn="ctr" fontAlgn="b"/>
                      <a:r>
                        <a:rPr lang="en-GB" sz="1000" b="0" i="0" u="none" strike="noStrike">
                          <a:solidFill>
                            <a:srgbClr val="FF0000"/>
                          </a:solidFill>
                          <a:effectLst/>
                          <a:latin typeface="Noto Sans" panose="020B0502040504020204" pitchFamily="34" charset="0"/>
                          <a:ea typeface="Noto Sans" panose="020B0502040504020204" pitchFamily="34" charset="0"/>
                        </a:rPr>
                        <a:t>1 litre</a:t>
                      </a:r>
                    </a:p>
                  </a:txBody>
                  <a:tcPr marL="8821" marR="8821" marT="8821" marB="0" anchor="b">
                    <a:lnL w="6350" cap="flat" cmpd="sng" algn="ctr">
                      <a:solidFill>
                        <a:srgbClr val="375623"/>
                      </a:solidFill>
                      <a:prstDash val="solid"/>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solidFill>
                      <a:srgbClr val="FFF2CC"/>
                    </a:solidFill>
                  </a:tcPr>
                </a:tc>
                <a:tc>
                  <a:txBody>
                    <a:bodyPr/>
                    <a:lstStyle/>
                    <a:p>
                      <a:pPr algn="ctr" fontAlgn="b"/>
                      <a:r>
                        <a:rPr lang="en-GB" sz="1000" b="0" i="0" u="none" strike="noStrike">
                          <a:solidFill>
                            <a:srgbClr val="000000"/>
                          </a:solidFill>
                          <a:effectLst/>
                          <a:latin typeface="Noto Sans" panose="020B0502040504020204" pitchFamily="34" charset="0"/>
                          <a:ea typeface="Noto Sans" panose="020B0502040504020204" pitchFamily="34" charset="0"/>
                        </a:rPr>
                        <a:t>---</a:t>
                      </a:r>
                    </a:p>
                  </a:txBody>
                  <a:tcPr marL="8821" marR="8821" marT="8821" marB="0" anchor="b">
                    <a:lnL w="6350" cap="flat" cmpd="sng" algn="ctr">
                      <a:solidFill>
                        <a:srgbClr val="375623"/>
                      </a:solidFill>
                      <a:prstDash val="solid"/>
                      <a:round/>
                      <a:headEnd type="none" w="med" len="med"/>
                      <a:tailEnd type="none" w="med" len="med"/>
                    </a:lnL>
                    <a:lnR>
                      <a:noFill/>
                    </a:lnR>
                    <a:lnT>
                      <a:noFill/>
                    </a:lnT>
                    <a:lnB w="6350" cap="flat" cmpd="sng" algn="ctr">
                      <a:solidFill>
                        <a:srgbClr val="375623"/>
                      </a:solidFill>
                      <a:prstDash val="solid"/>
                      <a:round/>
                      <a:headEnd type="none" w="med" len="med"/>
                      <a:tailEnd type="none" w="med" len="med"/>
                    </a:lnB>
                  </a:tcPr>
                </a:tc>
                <a:tc>
                  <a:txBody>
                    <a:bodyPr/>
                    <a:lstStyle/>
                    <a:p>
                      <a:pPr algn="ctr" fontAlgn="b"/>
                      <a:r>
                        <a:rPr lang="en-GB" sz="1000" b="0" i="0" u="none" strike="noStrike" dirty="0">
                          <a:solidFill>
                            <a:srgbClr val="000000"/>
                          </a:solidFill>
                          <a:effectLst/>
                          <a:latin typeface="Noto Sans" panose="020B0502040504020204" pitchFamily="34" charset="0"/>
                          <a:ea typeface="Noto Sans" panose="020B0502040504020204" pitchFamily="34" charset="0"/>
                        </a:rPr>
                        <a:t>---</a:t>
                      </a:r>
                    </a:p>
                  </a:txBody>
                  <a:tcPr marL="8821" marR="8821" marT="8821" marB="0" anchor="b">
                    <a:lnL>
                      <a:noFill/>
                    </a:lnL>
                    <a:lnR>
                      <a:noFill/>
                    </a:lnR>
                    <a:lnT>
                      <a:noFill/>
                    </a:lnT>
                    <a:lnB>
                      <a:noFill/>
                    </a:lnB>
                  </a:tcPr>
                </a:tc>
                <a:tc>
                  <a:txBody>
                    <a:bodyPr/>
                    <a:lstStyle/>
                    <a:p>
                      <a:pPr algn="r" fontAlgn="b"/>
                      <a:r>
                        <a:rPr lang="en-GB" sz="1000" b="0" i="0" u="none" strike="noStrike">
                          <a:solidFill>
                            <a:srgbClr val="000000"/>
                          </a:solidFill>
                          <a:effectLst/>
                          <a:latin typeface="Noto Sans" panose="020B0502040504020204" pitchFamily="34" charset="0"/>
                          <a:ea typeface="Noto Sans" panose="020B0502040504020204" pitchFamily="34" charset="0"/>
                        </a:rPr>
                        <a:t>306</a:t>
                      </a:r>
                    </a:p>
                  </a:txBody>
                  <a:tcPr marL="8821" marR="8821" marT="8821" marB="0" anchor="b">
                    <a:lnL>
                      <a:noFill/>
                    </a:lnL>
                    <a:lnR>
                      <a:noFill/>
                    </a:lnR>
                    <a:lnT>
                      <a:noFill/>
                    </a:lnT>
                    <a:lnB>
                      <a:noFill/>
                    </a:lnB>
                  </a:tcPr>
                </a:tc>
                <a:extLst>
                  <a:ext uri="{0D108BD9-81ED-4DB2-BD59-A6C34878D82A}">
                    <a16:rowId xmlns:a16="http://schemas.microsoft.com/office/drawing/2014/main" val="2298912855"/>
                  </a:ext>
                </a:extLst>
              </a:tr>
              <a:tr h="176429">
                <a:tc>
                  <a:txBody>
                    <a:bodyPr/>
                    <a:lstStyle/>
                    <a:p>
                      <a:pPr algn="l" fontAlgn="b"/>
                      <a:r>
                        <a:rPr lang="en-GB" sz="1000" b="0" i="0" u="none" strike="noStrike">
                          <a:solidFill>
                            <a:srgbClr val="000000"/>
                          </a:solidFill>
                          <a:effectLst/>
                          <a:latin typeface="Noto Sans" panose="020B0502040504020204" pitchFamily="34" charset="0"/>
                          <a:ea typeface="Noto Sans" panose="020B0502040504020204" pitchFamily="34" charset="0"/>
                        </a:rPr>
                        <a:t>Ilex aquifolium</a:t>
                      </a:r>
                    </a:p>
                  </a:txBody>
                  <a:tcPr marL="8821" marR="8821" marT="8821" marB="0" anchor="b">
                    <a:lnL>
                      <a:noFill/>
                    </a:lnL>
                    <a:lnR>
                      <a:noFill/>
                    </a:lnR>
                    <a:lnT>
                      <a:noFill/>
                    </a:lnT>
                    <a:lnB>
                      <a:noFill/>
                    </a:lnB>
                  </a:tcPr>
                </a:tc>
                <a:tc>
                  <a:txBody>
                    <a:bodyPr/>
                    <a:lstStyle/>
                    <a:p>
                      <a:pPr algn="l" fontAlgn="b"/>
                      <a:r>
                        <a:rPr lang="en-GB" sz="1000" b="0" i="0" u="none" strike="noStrike">
                          <a:solidFill>
                            <a:srgbClr val="000000"/>
                          </a:solidFill>
                          <a:effectLst/>
                          <a:latin typeface="Noto Sans" panose="020B0502040504020204" pitchFamily="34" charset="0"/>
                          <a:ea typeface="Noto Sans" panose="020B0502040504020204" pitchFamily="34" charset="0"/>
                        </a:rPr>
                        <a:t>Regular</a:t>
                      </a:r>
                    </a:p>
                  </a:txBody>
                  <a:tcPr marL="8821" marR="8821" marT="8821" marB="0" anchor="b">
                    <a:lnL>
                      <a:noFill/>
                    </a:lnL>
                    <a:lnR w="6350" cap="flat" cmpd="sng" algn="ctr">
                      <a:solidFill>
                        <a:srgbClr val="375623"/>
                      </a:solidFill>
                      <a:prstDash val="solid"/>
                      <a:round/>
                      <a:headEnd type="none" w="med" len="med"/>
                      <a:tailEnd type="none" w="med" len="med"/>
                    </a:lnR>
                    <a:lnT>
                      <a:noFill/>
                    </a:lnT>
                    <a:lnB>
                      <a:noFill/>
                    </a:lnB>
                  </a:tcPr>
                </a:tc>
                <a:tc>
                  <a:txBody>
                    <a:bodyPr/>
                    <a:lstStyle/>
                    <a:p>
                      <a:pPr algn="ctr" fontAlgn="b"/>
                      <a:r>
                        <a:rPr lang="en-GB" sz="1000" b="0" i="0" u="none" strike="noStrike">
                          <a:solidFill>
                            <a:srgbClr val="FF0000"/>
                          </a:solidFill>
                          <a:effectLst/>
                          <a:latin typeface="Noto Sans" panose="020B0502040504020204" pitchFamily="34" charset="0"/>
                          <a:ea typeface="Noto Sans" panose="020B0502040504020204" pitchFamily="34" charset="0"/>
                        </a:rPr>
                        <a:t>3 litre</a:t>
                      </a:r>
                    </a:p>
                  </a:txBody>
                  <a:tcPr marL="8821" marR="8821" marT="8821" marB="0" anchor="b">
                    <a:lnL w="6350" cap="flat" cmpd="sng" algn="ctr">
                      <a:solidFill>
                        <a:srgbClr val="375623"/>
                      </a:solidFill>
                      <a:prstDash val="solid"/>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solidFill>
                      <a:srgbClr val="FFF2CC"/>
                    </a:solidFill>
                  </a:tcPr>
                </a:tc>
                <a:tc>
                  <a:txBody>
                    <a:bodyPr/>
                    <a:lstStyle/>
                    <a:p>
                      <a:pPr algn="ctr" fontAlgn="b"/>
                      <a:r>
                        <a:rPr lang="en-GB" sz="1000" b="0" i="0" u="none" strike="noStrike">
                          <a:solidFill>
                            <a:srgbClr val="FF0000"/>
                          </a:solidFill>
                          <a:effectLst/>
                          <a:latin typeface="Noto Sans" panose="020B0502040504020204" pitchFamily="34" charset="0"/>
                          <a:ea typeface="Noto Sans" panose="020B0502040504020204" pitchFamily="34" charset="0"/>
                        </a:rPr>
                        <a:t>40-60 cm</a:t>
                      </a:r>
                    </a:p>
                  </a:txBody>
                  <a:tcPr marL="8821" marR="8821" marT="8821" marB="0" anchor="b">
                    <a:lnL w="6350" cap="flat" cmpd="sng" algn="ctr">
                      <a:solidFill>
                        <a:srgbClr val="375623"/>
                      </a:solidFill>
                      <a:prstDash val="solid"/>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solidFill>
                      <a:srgbClr val="FFF2CC"/>
                    </a:solidFill>
                  </a:tcPr>
                </a:tc>
                <a:tc>
                  <a:txBody>
                    <a:bodyPr/>
                    <a:lstStyle/>
                    <a:p>
                      <a:pPr algn="ctr" fontAlgn="b"/>
                      <a:r>
                        <a:rPr lang="en-GB" sz="1000" b="0" i="0" u="none" strike="noStrike" dirty="0">
                          <a:solidFill>
                            <a:srgbClr val="000000"/>
                          </a:solidFill>
                          <a:effectLst/>
                          <a:latin typeface="Noto Sans" panose="020B0502040504020204" pitchFamily="34" charset="0"/>
                          <a:ea typeface="Noto Sans" panose="020B0502040504020204" pitchFamily="34" charset="0"/>
                        </a:rPr>
                        <a:t>---</a:t>
                      </a:r>
                    </a:p>
                  </a:txBody>
                  <a:tcPr marL="8821" marR="8821" marT="8821" marB="0" anchor="b">
                    <a:lnL w="6350" cap="flat" cmpd="sng" algn="ctr">
                      <a:solidFill>
                        <a:srgbClr val="375623"/>
                      </a:solidFill>
                      <a:prstDash val="solid"/>
                      <a:round/>
                      <a:headEnd type="none" w="med" len="med"/>
                      <a:tailEnd type="none" w="med" len="med"/>
                    </a:lnL>
                    <a:lnR>
                      <a:noFill/>
                    </a:lnR>
                    <a:lnT>
                      <a:noFill/>
                    </a:lnT>
                    <a:lnB>
                      <a:noFill/>
                    </a:lnB>
                  </a:tcPr>
                </a:tc>
                <a:tc>
                  <a:txBody>
                    <a:bodyPr/>
                    <a:lstStyle/>
                    <a:p>
                      <a:pPr algn="r" fontAlgn="b"/>
                      <a:r>
                        <a:rPr lang="en-GB" sz="1000" b="0" i="0" u="none" strike="noStrike">
                          <a:solidFill>
                            <a:srgbClr val="000000"/>
                          </a:solidFill>
                          <a:effectLst/>
                          <a:latin typeface="Noto Sans" panose="020B0502040504020204" pitchFamily="34" charset="0"/>
                          <a:ea typeface="Noto Sans" panose="020B0502040504020204" pitchFamily="34" charset="0"/>
                        </a:rPr>
                        <a:t>36</a:t>
                      </a:r>
                    </a:p>
                  </a:txBody>
                  <a:tcPr marL="8821" marR="8821" marT="8821" marB="0" anchor="b">
                    <a:lnL>
                      <a:noFill/>
                    </a:lnL>
                    <a:lnR>
                      <a:noFill/>
                    </a:lnR>
                    <a:lnT>
                      <a:noFill/>
                    </a:lnT>
                    <a:lnB>
                      <a:noFill/>
                    </a:lnB>
                  </a:tcPr>
                </a:tc>
                <a:extLst>
                  <a:ext uri="{0D108BD9-81ED-4DB2-BD59-A6C34878D82A}">
                    <a16:rowId xmlns:a16="http://schemas.microsoft.com/office/drawing/2014/main" val="2243268464"/>
                  </a:ext>
                </a:extLst>
              </a:tr>
              <a:tr h="176429">
                <a:tc>
                  <a:txBody>
                    <a:bodyPr/>
                    <a:lstStyle/>
                    <a:p>
                      <a:pPr algn="l" fontAlgn="b"/>
                      <a:r>
                        <a:rPr lang="en-GB" sz="1000" b="0" i="0" u="none" strike="noStrike">
                          <a:solidFill>
                            <a:srgbClr val="000000"/>
                          </a:solidFill>
                          <a:effectLst/>
                          <a:latin typeface="Noto Sans" panose="020B0502040504020204" pitchFamily="34" charset="0"/>
                          <a:ea typeface="Noto Sans" panose="020B0502040504020204" pitchFamily="34" charset="0"/>
                        </a:rPr>
                        <a:t>Ligustrum vulgare</a:t>
                      </a:r>
                    </a:p>
                  </a:txBody>
                  <a:tcPr marL="8821" marR="8821" marT="8821" marB="0" anchor="b">
                    <a:lnL>
                      <a:noFill/>
                    </a:lnL>
                    <a:lnR>
                      <a:noFill/>
                    </a:lnR>
                    <a:lnT>
                      <a:noFill/>
                    </a:lnT>
                    <a:lnB>
                      <a:noFill/>
                    </a:lnB>
                  </a:tcPr>
                </a:tc>
                <a:tc>
                  <a:txBody>
                    <a:bodyPr/>
                    <a:lstStyle/>
                    <a:p>
                      <a:pPr algn="l" fontAlgn="b"/>
                      <a:r>
                        <a:rPr lang="en-GB" sz="1000" b="0" i="0" u="none" strike="noStrike">
                          <a:solidFill>
                            <a:srgbClr val="000000"/>
                          </a:solidFill>
                          <a:effectLst/>
                          <a:latin typeface="Noto Sans" panose="020B0502040504020204" pitchFamily="34" charset="0"/>
                          <a:ea typeface="Noto Sans" panose="020B0502040504020204" pitchFamily="34" charset="0"/>
                        </a:rPr>
                        <a:t>Regular</a:t>
                      </a:r>
                    </a:p>
                  </a:txBody>
                  <a:tcPr marL="8821" marR="8821" marT="8821" marB="0" anchor="b">
                    <a:lnL>
                      <a:noFill/>
                    </a:lnL>
                    <a:lnR w="6350" cap="flat" cmpd="sng" algn="ctr">
                      <a:solidFill>
                        <a:srgbClr val="375623"/>
                      </a:solidFill>
                      <a:prstDash val="solid"/>
                      <a:round/>
                      <a:headEnd type="none" w="med" len="med"/>
                      <a:tailEnd type="none" w="med" len="med"/>
                    </a:lnR>
                    <a:lnT>
                      <a:noFill/>
                    </a:lnT>
                    <a:lnB>
                      <a:noFill/>
                    </a:lnB>
                  </a:tcPr>
                </a:tc>
                <a:tc>
                  <a:txBody>
                    <a:bodyPr/>
                    <a:lstStyle/>
                    <a:p>
                      <a:pPr algn="ctr" fontAlgn="b"/>
                      <a:r>
                        <a:rPr lang="en-GB" sz="1000" b="0" i="0" u="none" strike="noStrike">
                          <a:solidFill>
                            <a:srgbClr val="FF0000"/>
                          </a:solidFill>
                          <a:effectLst/>
                          <a:latin typeface="Noto Sans" panose="020B0502040504020204" pitchFamily="34" charset="0"/>
                          <a:ea typeface="Noto Sans" panose="020B0502040504020204" pitchFamily="34" charset="0"/>
                        </a:rPr>
                        <a:t>5 litre</a:t>
                      </a:r>
                    </a:p>
                  </a:txBody>
                  <a:tcPr marL="8821" marR="8821" marT="8821" marB="0" anchor="b">
                    <a:lnL w="6350" cap="flat" cmpd="sng" algn="ctr">
                      <a:solidFill>
                        <a:srgbClr val="375623"/>
                      </a:solidFill>
                      <a:prstDash val="solid"/>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solidFill>
                      <a:srgbClr val="FFF2CC"/>
                    </a:solidFill>
                  </a:tcPr>
                </a:tc>
                <a:tc>
                  <a:txBody>
                    <a:bodyPr/>
                    <a:lstStyle/>
                    <a:p>
                      <a:pPr algn="ctr" fontAlgn="b"/>
                      <a:r>
                        <a:rPr lang="en-GB" sz="1000" b="0" i="0" u="none" strike="noStrike">
                          <a:solidFill>
                            <a:srgbClr val="FF0000"/>
                          </a:solidFill>
                          <a:effectLst/>
                          <a:latin typeface="Noto Sans" panose="020B0502040504020204" pitchFamily="34" charset="0"/>
                          <a:ea typeface="Noto Sans" panose="020B0502040504020204" pitchFamily="34" charset="0"/>
                        </a:rPr>
                        <a:t>40-60 cm</a:t>
                      </a:r>
                    </a:p>
                  </a:txBody>
                  <a:tcPr marL="8821" marR="8821" marT="8821" marB="0" anchor="b">
                    <a:lnL w="6350" cap="flat" cmpd="sng" algn="ctr">
                      <a:solidFill>
                        <a:srgbClr val="375623"/>
                      </a:solidFill>
                      <a:prstDash val="solid"/>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solidFill>
                      <a:srgbClr val="FFF2CC"/>
                    </a:solidFill>
                  </a:tcPr>
                </a:tc>
                <a:tc>
                  <a:txBody>
                    <a:bodyPr/>
                    <a:lstStyle/>
                    <a:p>
                      <a:pPr algn="ctr" fontAlgn="b"/>
                      <a:r>
                        <a:rPr lang="en-GB" sz="1000" b="0" i="0" u="none" strike="noStrike" dirty="0">
                          <a:solidFill>
                            <a:srgbClr val="000000"/>
                          </a:solidFill>
                          <a:effectLst/>
                          <a:latin typeface="Noto Sans" panose="020B0502040504020204" pitchFamily="34" charset="0"/>
                          <a:ea typeface="Noto Sans" panose="020B0502040504020204" pitchFamily="34" charset="0"/>
                        </a:rPr>
                        <a:t>---</a:t>
                      </a:r>
                    </a:p>
                  </a:txBody>
                  <a:tcPr marL="8821" marR="8821" marT="8821" marB="0" anchor="b">
                    <a:lnL w="6350" cap="flat" cmpd="sng" algn="ctr">
                      <a:solidFill>
                        <a:srgbClr val="375623"/>
                      </a:solidFill>
                      <a:prstDash val="solid"/>
                      <a:round/>
                      <a:headEnd type="none" w="med" len="med"/>
                      <a:tailEnd type="none" w="med" len="med"/>
                    </a:lnL>
                    <a:lnR>
                      <a:noFill/>
                    </a:lnR>
                    <a:lnT>
                      <a:noFill/>
                    </a:lnT>
                    <a:lnB>
                      <a:noFill/>
                    </a:lnB>
                  </a:tcPr>
                </a:tc>
                <a:tc>
                  <a:txBody>
                    <a:bodyPr/>
                    <a:lstStyle/>
                    <a:p>
                      <a:pPr algn="r" fontAlgn="b"/>
                      <a:r>
                        <a:rPr lang="en-GB" sz="1000" b="0" i="0" u="none" strike="noStrike">
                          <a:solidFill>
                            <a:srgbClr val="000000"/>
                          </a:solidFill>
                          <a:effectLst/>
                          <a:latin typeface="Noto Sans" panose="020B0502040504020204" pitchFamily="34" charset="0"/>
                          <a:ea typeface="Noto Sans" panose="020B0502040504020204" pitchFamily="34" charset="0"/>
                        </a:rPr>
                        <a:t>68</a:t>
                      </a:r>
                    </a:p>
                  </a:txBody>
                  <a:tcPr marL="8821" marR="8821" marT="8821" marB="0" anchor="b">
                    <a:lnL>
                      <a:noFill/>
                    </a:lnL>
                    <a:lnR>
                      <a:noFill/>
                    </a:lnR>
                    <a:lnT>
                      <a:noFill/>
                    </a:lnT>
                    <a:lnB>
                      <a:noFill/>
                    </a:lnB>
                  </a:tcPr>
                </a:tc>
                <a:extLst>
                  <a:ext uri="{0D108BD9-81ED-4DB2-BD59-A6C34878D82A}">
                    <a16:rowId xmlns:a16="http://schemas.microsoft.com/office/drawing/2014/main" val="1476337316"/>
                  </a:ext>
                </a:extLst>
              </a:tr>
              <a:tr h="176429">
                <a:tc>
                  <a:txBody>
                    <a:bodyPr/>
                    <a:lstStyle/>
                    <a:p>
                      <a:pPr algn="l" fontAlgn="b"/>
                      <a:r>
                        <a:rPr lang="en-GB" sz="1000" b="0" i="0" u="none" strike="noStrike">
                          <a:solidFill>
                            <a:srgbClr val="000000"/>
                          </a:solidFill>
                          <a:effectLst/>
                          <a:latin typeface="Noto Sans" panose="020B0502040504020204" pitchFamily="34" charset="0"/>
                          <a:ea typeface="Noto Sans" panose="020B0502040504020204" pitchFamily="34" charset="0"/>
                        </a:rPr>
                        <a:t>Liriope muscari</a:t>
                      </a:r>
                    </a:p>
                  </a:txBody>
                  <a:tcPr marL="8821" marR="8821" marT="8821" marB="0" anchor="b">
                    <a:lnL>
                      <a:noFill/>
                    </a:lnL>
                    <a:lnR>
                      <a:noFill/>
                    </a:lnR>
                    <a:lnT>
                      <a:noFill/>
                    </a:lnT>
                    <a:lnB>
                      <a:noFill/>
                    </a:lnB>
                  </a:tcPr>
                </a:tc>
                <a:tc>
                  <a:txBody>
                    <a:bodyPr/>
                    <a:lstStyle/>
                    <a:p>
                      <a:pPr algn="l" fontAlgn="b"/>
                      <a:r>
                        <a:rPr lang="en-GB" sz="1000" b="0" i="0" u="none" strike="noStrike">
                          <a:solidFill>
                            <a:srgbClr val="000000"/>
                          </a:solidFill>
                          <a:effectLst/>
                          <a:latin typeface="Noto Sans" panose="020B0502040504020204" pitchFamily="34" charset="0"/>
                          <a:ea typeface="Noto Sans" panose="020B0502040504020204" pitchFamily="34" charset="0"/>
                        </a:rPr>
                        <a:t>Regular</a:t>
                      </a:r>
                    </a:p>
                  </a:txBody>
                  <a:tcPr marL="8821" marR="8821" marT="8821" marB="0" anchor="b">
                    <a:lnL>
                      <a:noFill/>
                    </a:lnL>
                    <a:lnR w="6350" cap="flat" cmpd="sng" algn="ctr">
                      <a:solidFill>
                        <a:srgbClr val="375623"/>
                      </a:solidFill>
                      <a:prstDash val="solid"/>
                      <a:round/>
                      <a:headEnd type="none" w="med" len="med"/>
                      <a:tailEnd type="none" w="med" len="med"/>
                    </a:lnR>
                    <a:lnT>
                      <a:noFill/>
                    </a:lnT>
                    <a:lnB>
                      <a:noFill/>
                    </a:lnB>
                  </a:tcPr>
                </a:tc>
                <a:tc>
                  <a:txBody>
                    <a:bodyPr/>
                    <a:lstStyle/>
                    <a:p>
                      <a:pPr algn="ctr" fontAlgn="b"/>
                      <a:r>
                        <a:rPr lang="en-GB" sz="1000" b="0" i="0" u="none" strike="noStrike">
                          <a:solidFill>
                            <a:srgbClr val="FF0000"/>
                          </a:solidFill>
                          <a:effectLst/>
                          <a:latin typeface="Noto Sans" panose="020B0502040504020204" pitchFamily="34" charset="0"/>
                          <a:ea typeface="Noto Sans" panose="020B0502040504020204" pitchFamily="34" charset="0"/>
                        </a:rPr>
                        <a:t>2 litre</a:t>
                      </a:r>
                    </a:p>
                  </a:txBody>
                  <a:tcPr marL="8821" marR="8821" marT="8821" marB="0" anchor="b">
                    <a:lnL w="6350" cap="flat" cmpd="sng" algn="ctr">
                      <a:solidFill>
                        <a:srgbClr val="375623"/>
                      </a:solidFill>
                      <a:prstDash val="solid"/>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solidFill>
                      <a:srgbClr val="FFF2CC"/>
                    </a:solidFill>
                  </a:tcPr>
                </a:tc>
                <a:tc>
                  <a:txBody>
                    <a:bodyPr/>
                    <a:lstStyle/>
                    <a:p>
                      <a:pPr algn="ctr" fontAlgn="b"/>
                      <a:r>
                        <a:rPr lang="en-GB" sz="1000" b="0" i="0" u="none" strike="noStrike">
                          <a:solidFill>
                            <a:srgbClr val="000000"/>
                          </a:solidFill>
                          <a:effectLst/>
                          <a:latin typeface="Noto Sans" panose="020B0502040504020204" pitchFamily="34" charset="0"/>
                          <a:ea typeface="Noto Sans" panose="020B0502040504020204" pitchFamily="34" charset="0"/>
                        </a:rPr>
                        <a:t>---</a:t>
                      </a:r>
                    </a:p>
                  </a:txBody>
                  <a:tcPr marL="8821" marR="8821" marT="8821" marB="0" anchor="b">
                    <a:lnL w="6350" cap="flat" cmpd="sng" algn="ctr">
                      <a:solidFill>
                        <a:srgbClr val="375623"/>
                      </a:solidFill>
                      <a:prstDash val="solid"/>
                      <a:round/>
                      <a:headEnd type="none" w="med" len="med"/>
                      <a:tailEnd type="none" w="med" len="med"/>
                    </a:lnL>
                    <a:lnR>
                      <a:noFill/>
                    </a:lnR>
                    <a:lnT w="6350" cap="flat" cmpd="sng" algn="ctr">
                      <a:solidFill>
                        <a:srgbClr val="375623"/>
                      </a:solidFill>
                      <a:prstDash val="solid"/>
                      <a:round/>
                      <a:headEnd type="none" w="med" len="med"/>
                      <a:tailEnd type="none" w="med" len="med"/>
                    </a:lnT>
                    <a:lnB>
                      <a:noFill/>
                    </a:lnB>
                  </a:tcPr>
                </a:tc>
                <a:tc>
                  <a:txBody>
                    <a:bodyPr/>
                    <a:lstStyle/>
                    <a:p>
                      <a:pPr algn="ctr" fontAlgn="b"/>
                      <a:r>
                        <a:rPr lang="en-GB" sz="1000" b="0" i="0" u="none" strike="noStrike" dirty="0">
                          <a:solidFill>
                            <a:srgbClr val="000000"/>
                          </a:solidFill>
                          <a:effectLst/>
                          <a:latin typeface="Noto Sans" panose="020B0502040504020204" pitchFamily="34" charset="0"/>
                          <a:ea typeface="Noto Sans" panose="020B0502040504020204" pitchFamily="34" charset="0"/>
                        </a:rPr>
                        <a:t>---</a:t>
                      </a:r>
                    </a:p>
                  </a:txBody>
                  <a:tcPr marL="8821" marR="8821" marT="8821" marB="0" anchor="b">
                    <a:lnL>
                      <a:noFill/>
                    </a:lnL>
                    <a:lnR>
                      <a:noFill/>
                    </a:lnR>
                    <a:lnT>
                      <a:noFill/>
                    </a:lnT>
                    <a:lnB>
                      <a:noFill/>
                    </a:lnB>
                  </a:tcPr>
                </a:tc>
                <a:tc>
                  <a:txBody>
                    <a:bodyPr/>
                    <a:lstStyle/>
                    <a:p>
                      <a:pPr algn="r" fontAlgn="b"/>
                      <a:r>
                        <a:rPr lang="en-GB" sz="1000" b="0" i="0" u="none" strike="noStrike">
                          <a:solidFill>
                            <a:srgbClr val="000000"/>
                          </a:solidFill>
                          <a:effectLst/>
                          <a:latin typeface="Noto Sans" panose="020B0502040504020204" pitchFamily="34" charset="0"/>
                          <a:ea typeface="Noto Sans" panose="020B0502040504020204" pitchFamily="34" charset="0"/>
                        </a:rPr>
                        <a:t>163</a:t>
                      </a:r>
                    </a:p>
                  </a:txBody>
                  <a:tcPr marL="8821" marR="8821" marT="8821" marB="0" anchor="b">
                    <a:lnL>
                      <a:noFill/>
                    </a:lnL>
                    <a:lnR>
                      <a:noFill/>
                    </a:lnR>
                    <a:lnT>
                      <a:noFill/>
                    </a:lnT>
                    <a:lnB>
                      <a:noFill/>
                    </a:lnB>
                  </a:tcPr>
                </a:tc>
                <a:extLst>
                  <a:ext uri="{0D108BD9-81ED-4DB2-BD59-A6C34878D82A}">
                    <a16:rowId xmlns:a16="http://schemas.microsoft.com/office/drawing/2014/main" val="1156450856"/>
                  </a:ext>
                </a:extLst>
              </a:tr>
              <a:tr h="176429">
                <a:tc>
                  <a:txBody>
                    <a:bodyPr/>
                    <a:lstStyle/>
                    <a:p>
                      <a:pPr algn="l" fontAlgn="b"/>
                      <a:r>
                        <a:rPr lang="en-GB" sz="1000" b="0" i="0" u="none" strike="noStrike">
                          <a:solidFill>
                            <a:srgbClr val="000000"/>
                          </a:solidFill>
                          <a:effectLst/>
                          <a:latin typeface="Noto Sans" panose="020B0502040504020204" pitchFamily="34" charset="0"/>
                          <a:ea typeface="Noto Sans" panose="020B0502040504020204" pitchFamily="34" charset="0"/>
                        </a:rPr>
                        <a:t>Liriope muscari</a:t>
                      </a:r>
                    </a:p>
                  </a:txBody>
                  <a:tcPr marL="8821" marR="8821" marT="8821" marB="0" anchor="b">
                    <a:lnL>
                      <a:noFill/>
                    </a:lnL>
                    <a:lnR>
                      <a:noFill/>
                    </a:lnR>
                    <a:lnT>
                      <a:noFill/>
                    </a:lnT>
                    <a:lnB>
                      <a:noFill/>
                    </a:lnB>
                  </a:tcPr>
                </a:tc>
                <a:tc>
                  <a:txBody>
                    <a:bodyPr/>
                    <a:lstStyle/>
                    <a:p>
                      <a:pPr algn="l" fontAlgn="b"/>
                      <a:r>
                        <a:rPr lang="en-GB" sz="1000" b="0" i="0" u="none" strike="noStrike">
                          <a:solidFill>
                            <a:srgbClr val="000000"/>
                          </a:solidFill>
                          <a:effectLst/>
                          <a:latin typeface="Noto Sans" panose="020B0502040504020204" pitchFamily="34" charset="0"/>
                          <a:ea typeface="Noto Sans" panose="020B0502040504020204" pitchFamily="34" charset="0"/>
                        </a:rPr>
                        <a:t>Regular</a:t>
                      </a:r>
                    </a:p>
                  </a:txBody>
                  <a:tcPr marL="8821" marR="8821" marT="8821" marB="0" anchor="b">
                    <a:lnL>
                      <a:noFill/>
                    </a:lnL>
                    <a:lnR w="6350" cap="flat" cmpd="sng" algn="ctr">
                      <a:solidFill>
                        <a:srgbClr val="375623"/>
                      </a:solidFill>
                      <a:prstDash val="solid"/>
                      <a:round/>
                      <a:headEnd type="none" w="med" len="med"/>
                      <a:tailEnd type="none" w="med" len="med"/>
                    </a:lnR>
                    <a:lnT>
                      <a:noFill/>
                    </a:lnT>
                    <a:lnB>
                      <a:noFill/>
                    </a:lnB>
                  </a:tcPr>
                </a:tc>
                <a:tc>
                  <a:txBody>
                    <a:bodyPr/>
                    <a:lstStyle/>
                    <a:p>
                      <a:pPr algn="ctr" fontAlgn="b"/>
                      <a:r>
                        <a:rPr lang="en-GB" sz="1000" b="0" i="0" u="none" strike="noStrike">
                          <a:solidFill>
                            <a:srgbClr val="FF0000"/>
                          </a:solidFill>
                          <a:effectLst/>
                          <a:latin typeface="Noto Sans" panose="020B0502040504020204" pitchFamily="34" charset="0"/>
                          <a:ea typeface="Noto Sans" panose="020B0502040504020204" pitchFamily="34" charset="0"/>
                        </a:rPr>
                        <a:t>3 litre</a:t>
                      </a:r>
                    </a:p>
                  </a:txBody>
                  <a:tcPr marL="8821" marR="8821" marT="8821" marB="0" anchor="b">
                    <a:lnL w="6350" cap="flat" cmpd="sng" algn="ctr">
                      <a:solidFill>
                        <a:srgbClr val="375623"/>
                      </a:solidFill>
                      <a:prstDash val="solid"/>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solidFill>
                      <a:srgbClr val="FFF2CC"/>
                    </a:solidFill>
                  </a:tcPr>
                </a:tc>
                <a:tc>
                  <a:txBody>
                    <a:bodyPr/>
                    <a:lstStyle/>
                    <a:p>
                      <a:pPr algn="ctr" fontAlgn="b"/>
                      <a:r>
                        <a:rPr lang="en-GB" sz="1000" b="0" i="0" u="none" strike="noStrike">
                          <a:solidFill>
                            <a:srgbClr val="000000"/>
                          </a:solidFill>
                          <a:effectLst/>
                          <a:latin typeface="Noto Sans" panose="020B0502040504020204" pitchFamily="34" charset="0"/>
                          <a:ea typeface="Noto Sans" panose="020B0502040504020204" pitchFamily="34" charset="0"/>
                        </a:rPr>
                        <a:t>---</a:t>
                      </a:r>
                    </a:p>
                  </a:txBody>
                  <a:tcPr marL="8821" marR="8821" marT="8821" marB="0" anchor="b">
                    <a:lnL w="6350" cap="flat" cmpd="sng" algn="ctr">
                      <a:solidFill>
                        <a:srgbClr val="375623"/>
                      </a:solidFill>
                      <a:prstDash val="solid"/>
                      <a:round/>
                      <a:headEnd type="none" w="med" len="med"/>
                      <a:tailEnd type="none" w="med" len="med"/>
                    </a:lnL>
                    <a:lnR>
                      <a:noFill/>
                    </a:lnR>
                    <a:lnT>
                      <a:noFill/>
                    </a:lnT>
                    <a:lnB w="6350" cap="flat" cmpd="sng" algn="ctr">
                      <a:solidFill>
                        <a:srgbClr val="375623"/>
                      </a:solidFill>
                      <a:prstDash val="solid"/>
                      <a:round/>
                      <a:headEnd type="none" w="med" len="med"/>
                      <a:tailEnd type="none" w="med" len="med"/>
                    </a:lnB>
                  </a:tcPr>
                </a:tc>
                <a:tc>
                  <a:txBody>
                    <a:bodyPr/>
                    <a:lstStyle/>
                    <a:p>
                      <a:pPr algn="ctr" fontAlgn="b"/>
                      <a:r>
                        <a:rPr lang="en-GB" sz="1000" b="0" i="0" u="none" strike="noStrike" dirty="0">
                          <a:solidFill>
                            <a:srgbClr val="000000"/>
                          </a:solidFill>
                          <a:effectLst/>
                          <a:latin typeface="Noto Sans" panose="020B0502040504020204" pitchFamily="34" charset="0"/>
                          <a:ea typeface="Noto Sans" panose="020B0502040504020204" pitchFamily="34" charset="0"/>
                        </a:rPr>
                        <a:t>---</a:t>
                      </a:r>
                    </a:p>
                  </a:txBody>
                  <a:tcPr marL="8821" marR="8821" marT="8821" marB="0" anchor="b">
                    <a:lnL>
                      <a:noFill/>
                    </a:lnL>
                    <a:lnR>
                      <a:noFill/>
                    </a:lnR>
                    <a:lnT>
                      <a:noFill/>
                    </a:lnT>
                    <a:lnB>
                      <a:noFill/>
                    </a:lnB>
                  </a:tcPr>
                </a:tc>
                <a:tc>
                  <a:txBody>
                    <a:bodyPr/>
                    <a:lstStyle/>
                    <a:p>
                      <a:pPr algn="r" fontAlgn="b"/>
                      <a:r>
                        <a:rPr lang="en-GB" sz="1000" b="0" i="0" u="none" strike="noStrike">
                          <a:solidFill>
                            <a:srgbClr val="000000"/>
                          </a:solidFill>
                          <a:effectLst/>
                          <a:latin typeface="Noto Sans" panose="020B0502040504020204" pitchFamily="34" charset="0"/>
                          <a:ea typeface="Noto Sans" panose="020B0502040504020204" pitchFamily="34" charset="0"/>
                        </a:rPr>
                        <a:t>110</a:t>
                      </a:r>
                    </a:p>
                  </a:txBody>
                  <a:tcPr marL="8821" marR="8821" marT="8821" marB="0" anchor="b">
                    <a:lnL>
                      <a:noFill/>
                    </a:lnL>
                    <a:lnR>
                      <a:noFill/>
                    </a:lnR>
                    <a:lnT>
                      <a:noFill/>
                    </a:lnT>
                    <a:lnB>
                      <a:noFill/>
                    </a:lnB>
                  </a:tcPr>
                </a:tc>
                <a:extLst>
                  <a:ext uri="{0D108BD9-81ED-4DB2-BD59-A6C34878D82A}">
                    <a16:rowId xmlns:a16="http://schemas.microsoft.com/office/drawing/2014/main" val="2422642846"/>
                  </a:ext>
                </a:extLst>
              </a:tr>
              <a:tr h="176429">
                <a:tc>
                  <a:txBody>
                    <a:bodyPr/>
                    <a:lstStyle/>
                    <a:p>
                      <a:pPr algn="l" fontAlgn="b"/>
                      <a:r>
                        <a:rPr lang="en-GB" sz="1000" b="0" i="0" u="none" strike="noStrike" dirty="0">
                          <a:solidFill>
                            <a:srgbClr val="000000"/>
                          </a:solidFill>
                          <a:effectLst/>
                          <a:latin typeface="Noto Sans" panose="020B0502040504020204" pitchFamily="34" charset="0"/>
                          <a:ea typeface="Noto Sans" panose="020B0502040504020204" pitchFamily="34" charset="0"/>
                        </a:rPr>
                        <a:t>Lonicera </a:t>
                      </a:r>
                      <a:r>
                        <a:rPr lang="en-GB" sz="1000" b="0" i="0" u="none" strike="noStrike" dirty="0" err="1">
                          <a:solidFill>
                            <a:srgbClr val="000000"/>
                          </a:solidFill>
                          <a:effectLst/>
                          <a:latin typeface="Noto Sans" panose="020B0502040504020204" pitchFamily="34" charset="0"/>
                          <a:ea typeface="Noto Sans" panose="020B0502040504020204" pitchFamily="34" charset="0"/>
                        </a:rPr>
                        <a:t>periclymenum</a:t>
                      </a:r>
                      <a:endParaRPr lang="en-GB" sz="1000" b="0" i="0" u="none" strike="noStrike" dirty="0">
                        <a:solidFill>
                          <a:srgbClr val="000000"/>
                        </a:solidFill>
                        <a:effectLst/>
                        <a:latin typeface="Noto Sans" panose="020B0502040504020204" pitchFamily="34" charset="0"/>
                        <a:ea typeface="Noto Sans" panose="020B0502040504020204" pitchFamily="34" charset="0"/>
                      </a:endParaRPr>
                    </a:p>
                  </a:txBody>
                  <a:tcPr marL="8821" marR="8821" marT="8821" marB="0" anchor="b">
                    <a:lnL>
                      <a:noFill/>
                    </a:lnL>
                    <a:lnR>
                      <a:noFill/>
                    </a:lnR>
                    <a:lnT>
                      <a:noFill/>
                    </a:lnT>
                    <a:lnB>
                      <a:noFill/>
                    </a:lnB>
                  </a:tcPr>
                </a:tc>
                <a:tc>
                  <a:txBody>
                    <a:bodyPr/>
                    <a:lstStyle/>
                    <a:p>
                      <a:pPr algn="l" fontAlgn="b"/>
                      <a:r>
                        <a:rPr lang="en-GB" sz="1000" b="0" i="0" u="none" strike="noStrike">
                          <a:solidFill>
                            <a:srgbClr val="000000"/>
                          </a:solidFill>
                          <a:effectLst/>
                          <a:latin typeface="Noto Sans" panose="020B0502040504020204" pitchFamily="34" charset="0"/>
                          <a:ea typeface="Noto Sans" panose="020B0502040504020204" pitchFamily="34" charset="0"/>
                        </a:rPr>
                        <a:t>Regular</a:t>
                      </a:r>
                    </a:p>
                  </a:txBody>
                  <a:tcPr marL="8821" marR="8821" marT="8821" marB="0" anchor="b">
                    <a:lnL>
                      <a:noFill/>
                    </a:lnL>
                    <a:lnR w="6350" cap="flat" cmpd="sng" algn="ctr">
                      <a:solidFill>
                        <a:srgbClr val="375623"/>
                      </a:solidFill>
                      <a:prstDash val="solid"/>
                      <a:round/>
                      <a:headEnd type="none" w="med" len="med"/>
                      <a:tailEnd type="none" w="med" len="med"/>
                    </a:lnR>
                    <a:lnT>
                      <a:noFill/>
                    </a:lnT>
                    <a:lnB>
                      <a:noFill/>
                    </a:lnB>
                  </a:tcPr>
                </a:tc>
                <a:tc>
                  <a:txBody>
                    <a:bodyPr/>
                    <a:lstStyle/>
                    <a:p>
                      <a:pPr algn="ctr" fontAlgn="b"/>
                      <a:r>
                        <a:rPr lang="en-GB" sz="1000" b="0" i="0" u="none" strike="noStrike">
                          <a:solidFill>
                            <a:srgbClr val="FF0000"/>
                          </a:solidFill>
                          <a:effectLst/>
                          <a:latin typeface="Noto Sans" panose="020B0502040504020204" pitchFamily="34" charset="0"/>
                          <a:ea typeface="Noto Sans" panose="020B0502040504020204" pitchFamily="34" charset="0"/>
                        </a:rPr>
                        <a:t>5 litre</a:t>
                      </a:r>
                    </a:p>
                  </a:txBody>
                  <a:tcPr marL="8821" marR="8821" marT="8821" marB="0" anchor="b">
                    <a:lnL w="6350" cap="flat" cmpd="sng" algn="ctr">
                      <a:solidFill>
                        <a:srgbClr val="375623"/>
                      </a:solidFill>
                      <a:prstDash val="solid"/>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solidFill>
                      <a:srgbClr val="FFF2CC"/>
                    </a:solidFill>
                  </a:tcPr>
                </a:tc>
                <a:tc>
                  <a:txBody>
                    <a:bodyPr/>
                    <a:lstStyle/>
                    <a:p>
                      <a:pPr algn="ctr" fontAlgn="b"/>
                      <a:r>
                        <a:rPr lang="en-GB" sz="1000" b="0" i="0" u="none" strike="noStrike">
                          <a:solidFill>
                            <a:srgbClr val="FF0000"/>
                          </a:solidFill>
                          <a:effectLst/>
                          <a:latin typeface="Noto Sans" panose="020B0502040504020204" pitchFamily="34" charset="0"/>
                          <a:ea typeface="Noto Sans" panose="020B0502040504020204" pitchFamily="34" charset="0"/>
                        </a:rPr>
                        <a:t>40-60 cm</a:t>
                      </a:r>
                    </a:p>
                  </a:txBody>
                  <a:tcPr marL="8821" marR="8821" marT="8821" marB="0" anchor="b">
                    <a:lnL w="6350" cap="flat" cmpd="sng" algn="ctr">
                      <a:solidFill>
                        <a:srgbClr val="375623"/>
                      </a:solidFill>
                      <a:prstDash val="solid"/>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solidFill>
                      <a:srgbClr val="FFF2CC"/>
                    </a:solidFill>
                  </a:tcPr>
                </a:tc>
                <a:tc>
                  <a:txBody>
                    <a:bodyPr/>
                    <a:lstStyle/>
                    <a:p>
                      <a:pPr algn="ctr" fontAlgn="b"/>
                      <a:r>
                        <a:rPr lang="en-GB" sz="1000" b="0" i="0" u="none" strike="noStrike" dirty="0">
                          <a:solidFill>
                            <a:srgbClr val="000000"/>
                          </a:solidFill>
                          <a:effectLst/>
                          <a:latin typeface="Noto Sans" panose="020B0502040504020204" pitchFamily="34" charset="0"/>
                          <a:ea typeface="Noto Sans" panose="020B0502040504020204" pitchFamily="34" charset="0"/>
                        </a:rPr>
                        <a:t>---</a:t>
                      </a:r>
                    </a:p>
                  </a:txBody>
                  <a:tcPr marL="8821" marR="8821" marT="8821" marB="0" anchor="b">
                    <a:lnL w="6350" cap="flat" cmpd="sng" algn="ctr">
                      <a:solidFill>
                        <a:srgbClr val="375623"/>
                      </a:solidFill>
                      <a:prstDash val="solid"/>
                      <a:round/>
                      <a:headEnd type="none" w="med" len="med"/>
                      <a:tailEnd type="none" w="med" len="med"/>
                    </a:lnL>
                    <a:lnR>
                      <a:noFill/>
                    </a:lnR>
                    <a:lnT>
                      <a:noFill/>
                    </a:lnT>
                    <a:lnB>
                      <a:noFill/>
                    </a:lnB>
                  </a:tcPr>
                </a:tc>
                <a:tc>
                  <a:txBody>
                    <a:bodyPr/>
                    <a:lstStyle/>
                    <a:p>
                      <a:pPr algn="r" fontAlgn="b"/>
                      <a:r>
                        <a:rPr lang="en-GB" sz="1000" b="0" i="0" u="none" strike="noStrike">
                          <a:solidFill>
                            <a:srgbClr val="000000"/>
                          </a:solidFill>
                          <a:effectLst/>
                          <a:latin typeface="Noto Sans" panose="020B0502040504020204" pitchFamily="34" charset="0"/>
                          <a:ea typeface="Noto Sans" panose="020B0502040504020204" pitchFamily="34" charset="0"/>
                        </a:rPr>
                        <a:t>36</a:t>
                      </a:r>
                    </a:p>
                  </a:txBody>
                  <a:tcPr marL="8821" marR="8821" marT="8821" marB="0" anchor="b">
                    <a:lnL>
                      <a:noFill/>
                    </a:lnL>
                    <a:lnR>
                      <a:noFill/>
                    </a:lnR>
                    <a:lnT>
                      <a:noFill/>
                    </a:lnT>
                    <a:lnB>
                      <a:noFill/>
                    </a:lnB>
                  </a:tcPr>
                </a:tc>
                <a:extLst>
                  <a:ext uri="{0D108BD9-81ED-4DB2-BD59-A6C34878D82A}">
                    <a16:rowId xmlns:a16="http://schemas.microsoft.com/office/drawing/2014/main" val="1530292157"/>
                  </a:ext>
                </a:extLst>
              </a:tr>
              <a:tr h="176429">
                <a:tc>
                  <a:txBody>
                    <a:bodyPr/>
                    <a:lstStyle/>
                    <a:p>
                      <a:pPr algn="l" fontAlgn="b"/>
                      <a:r>
                        <a:rPr lang="en-GB" sz="1000" b="0" i="0" u="none" strike="noStrike">
                          <a:solidFill>
                            <a:srgbClr val="000000"/>
                          </a:solidFill>
                          <a:effectLst/>
                          <a:latin typeface="Noto Sans" panose="020B0502040504020204" pitchFamily="34" charset="0"/>
                          <a:ea typeface="Noto Sans" panose="020B0502040504020204" pitchFamily="34" charset="0"/>
                        </a:rPr>
                        <a:t>Prunus spinosa</a:t>
                      </a:r>
                    </a:p>
                  </a:txBody>
                  <a:tcPr marL="8821" marR="8821" marT="8821" marB="0" anchor="b">
                    <a:lnL>
                      <a:noFill/>
                    </a:lnL>
                    <a:lnR>
                      <a:noFill/>
                    </a:lnR>
                    <a:lnT>
                      <a:noFill/>
                    </a:lnT>
                    <a:lnB>
                      <a:noFill/>
                    </a:lnB>
                  </a:tcPr>
                </a:tc>
                <a:tc>
                  <a:txBody>
                    <a:bodyPr/>
                    <a:lstStyle/>
                    <a:p>
                      <a:pPr algn="l" fontAlgn="b"/>
                      <a:r>
                        <a:rPr lang="en-GB" sz="1000" b="0" i="0" u="none" strike="noStrike">
                          <a:solidFill>
                            <a:srgbClr val="000000"/>
                          </a:solidFill>
                          <a:effectLst/>
                          <a:latin typeface="Noto Sans" panose="020B0502040504020204" pitchFamily="34" charset="0"/>
                          <a:ea typeface="Noto Sans" panose="020B0502040504020204" pitchFamily="34" charset="0"/>
                        </a:rPr>
                        <a:t>Regular</a:t>
                      </a:r>
                    </a:p>
                  </a:txBody>
                  <a:tcPr marL="8821" marR="8821" marT="8821" marB="0" anchor="b">
                    <a:lnL>
                      <a:noFill/>
                    </a:lnL>
                    <a:lnR w="6350" cap="flat" cmpd="sng" algn="ctr">
                      <a:solidFill>
                        <a:srgbClr val="375623"/>
                      </a:solidFill>
                      <a:prstDash val="solid"/>
                      <a:round/>
                      <a:headEnd type="none" w="med" len="med"/>
                      <a:tailEnd type="none" w="med" len="med"/>
                    </a:lnR>
                    <a:lnT>
                      <a:noFill/>
                    </a:lnT>
                    <a:lnB>
                      <a:noFill/>
                    </a:lnB>
                  </a:tcPr>
                </a:tc>
                <a:tc>
                  <a:txBody>
                    <a:bodyPr/>
                    <a:lstStyle/>
                    <a:p>
                      <a:pPr algn="ctr" fontAlgn="b"/>
                      <a:r>
                        <a:rPr lang="en-GB" sz="1000" b="0" i="0" u="none" strike="noStrike">
                          <a:solidFill>
                            <a:srgbClr val="FF0000"/>
                          </a:solidFill>
                          <a:effectLst/>
                          <a:latin typeface="Noto Sans" panose="020B0502040504020204" pitchFamily="34" charset="0"/>
                          <a:ea typeface="Noto Sans" panose="020B0502040504020204" pitchFamily="34" charset="0"/>
                        </a:rPr>
                        <a:t>5 litre</a:t>
                      </a:r>
                    </a:p>
                  </a:txBody>
                  <a:tcPr marL="8821" marR="8821" marT="8821" marB="0" anchor="b">
                    <a:lnL w="6350" cap="flat" cmpd="sng" algn="ctr">
                      <a:solidFill>
                        <a:srgbClr val="375623"/>
                      </a:solidFill>
                      <a:prstDash val="solid"/>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solidFill>
                      <a:srgbClr val="FFF2CC"/>
                    </a:solidFill>
                  </a:tcPr>
                </a:tc>
                <a:tc>
                  <a:txBody>
                    <a:bodyPr/>
                    <a:lstStyle/>
                    <a:p>
                      <a:pPr algn="ctr" fontAlgn="b"/>
                      <a:r>
                        <a:rPr lang="en-GB" sz="1000" b="0" i="0" u="none" strike="noStrike">
                          <a:solidFill>
                            <a:srgbClr val="FF0000"/>
                          </a:solidFill>
                          <a:effectLst/>
                          <a:latin typeface="Noto Sans" panose="020B0502040504020204" pitchFamily="34" charset="0"/>
                          <a:ea typeface="Noto Sans" panose="020B0502040504020204" pitchFamily="34" charset="0"/>
                        </a:rPr>
                        <a:t>40-60 cm</a:t>
                      </a:r>
                    </a:p>
                  </a:txBody>
                  <a:tcPr marL="8821" marR="8821" marT="8821" marB="0" anchor="b">
                    <a:lnL w="6350" cap="flat" cmpd="sng" algn="ctr">
                      <a:solidFill>
                        <a:srgbClr val="375623"/>
                      </a:solidFill>
                      <a:prstDash val="solid"/>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solidFill>
                      <a:srgbClr val="FFF2CC"/>
                    </a:solidFill>
                  </a:tcPr>
                </a:tc>
                <a:tc>
                  <a:txBody>
                    <a:bodyPr/>
                    <a:lstStyle/>
                    <a:p>
                      <a:pPr algn="ctr" fontAlgn="b"/>
                      <a:r>
                        <a:rPr lang="en-GB" sz="1000" b="0" i="0" u="none" strike="noStrike" dirty="0">
                          <a:solidFill>
                            <a:srgbClr val="000000"/>
                          </a:solidFill>
                          <a:effectLst/>
                          <a:latin typeface="Noto Sans" panose="020B0502040504020204" pitchFamily="34" charset="0"/>
                          <a:ea typeface="Noto Sans" panose="020B0502040504020204" pitchFamily="34" charset="0"/>
                        </a:rPr>
                        <a:t>---</a:t>
                      </a:r>
                    </a:p>
                  </a:txBody>
                  <a:tcPr marL="8821" marR="8821" marT="8821" marB="0" anchor="b">
                    <a:lnL w="6350" cap="flat" cmpd="sng" algn="ctr">
                      <a:solidFill>
                        <a:srgbClr val="375623"/>
                      </a:solidFill>
                      <a:prstDash val="solid"/>
                      <a:round/>
                      <a:headEnd type="none" w="med" len="med"/>
                      <a:tailEnd type="none" w="med" len="med"/>
                    </a:lnL>
                    <a:lnR>
                      <a:noFill/>
                    </a:lnR>
                    <a:lnT>
                      <a:noFill/>
                    </a:lnT>
                    <a:lnB>
                      <a:noFill/>
                    </a:lnB>
                  </a:tcPr>
                </a:tc>
                <a:tc>
                  <a:txBody>
                    <a:bodyPr/>
                    <a:lstStyle/>
                    <a:p>
                      <a:pPr algn="r" fontAlgn="b"/>
                      <a:r>
                        <a:rPr lang="en-GB" sz="1000" b="0" i="0" u="none" strike="noStrike">
                          <a:solidFill>
                            <a:srgbClr val="000000"/>
                          </a:solidFill>
                          <a:effectLst/>
                          <a:latin typeface="Noto Sans" panose="020B0502040504020204" pitchFamily="34" charset="0"/>
                          <a:ea typeface="Noto Sans" panose="020B0502040504020204" pitchFamily="34" charset="0"/>
                        </a:rPr>
                        <a:t>70</a:t>
                      </a:r>
                    </a:p>
                  </a:txBody>
                  <a:tcPr marL="8821" marR="8821" marT="8821" marB="0" anchor="b">
                    <a:lnL>
                      <a:noFill/>
                    </a:lnL>
                    <a:lnR>
                      <a:noFill/>
                    </a:lnR>
                    <a:lnT>
                      <a:noFill/>
                    </a:lnT>
                    <a:lnB>
                      <a:noFill/>
                    </a:lnB>
                  </a:tcPr>
                </a:tc>
                <a:extLst>
                  <a:ext uri="{0D108BD9-81ED-4DB2-BD59-A6C34878D82A}">
                    <a16:rowId xmlns:a16="http://schemas.microsoft.com/office/drawing/2014/main" val="983875602"/>
                  </a:ext>
                </a:extLst>
              </a:tr>
              <a:tr h="176429">
                <a:tc>
                  <a:txBody>
                    <a:bodyPr/>
                    <a:lstStyle/>
                    <a:p>
                      <a:pPr algn="l" fontAlgn="b"/>
                      <a:r>
                        <a:rPr lang="en-GB" sz="1000" b="0" i="0" u="none" strike="noStrike">
                          <a:solidFill>
                            <a:srgbClr val="000000"/>
                          </a:solidFill>
                          <a:effectLst/>
                          <a:latin typeface="Noto Sans" panose="020B0502040504020204" pitchFamily="34" charset="0"/>
                          <a:ea typeface="Noto Sans" panose="020B0502040504020204" pitchFamily="34" charset="0"/>
                        </a:rPr>
                        <a:t>Rhamnus cathartica</a:t>
                      </a:r>
                    </a:p>
                  </a:txBody>
                  <a:tcPr marL="8821" marR="8821" marT="8821" marB="0" anchor="b">
                    <a:lnL>
                      <a:noFill/>
                    </a:lnL>
                    <a:lnR>
                      <a:noFill/>
                    </a:lnR>
                    <a:lnT>
                      <a:noFill/>
                    </a:lnT>
                    <a:lnB>
                      <a:noFill/>
                    </a:lnB>
                  </a:tcPr>
                </a:tc>
                <a:tc>
                  <a:txBody>
                    <a:bodyPr/>
                    <a:lstStyle/>
                    <a:p>
                      <a:pPr algn="l" fontAlgn="b"/>
                      <a:r>
                        <a:rPr lang="en-GB" sz="1000" b="0" i="0" u="none" strike="noStrike">
                          <a:solidFill>
                            <a:srgbClr val="000000"/>
                          </a:solidFill>
                          <a:effectLst/>
                          <a:latin typeface="Noto Sans" panose="020B0502040504020204" pitchFamily="34" charset="0"/>
                          <a:ea typeface="Noto Sans" panose="020B0502040504020204" pitchFamily="34" charset="0"/>
                        </a:rPr>
                        <a:t>Regular</a:t>
                      </a:r>
                    </a:p>
                  </a:txBody>
                  <a:tcPr marL="8821" marR="8821" marT="8821" marB="0" anchor="b">
                    <a:lnL>
                      <a:noFill/>
                    </a:lnL>
                    <a:lnR w="6350" cap="flat" cmpd="sng" algn="ctr">
                      <a:solidFill>
                        <a:srgbClr val="375623"/>
                      </a:solidFill>
                      <a:prstDash val="solid"/>
                      <a:round/>
                      <a:headEnd type="none" w="med" len="med"/>
                      <a:tailEnd type="none" w="med" len="med"/>
                    </a:lnR>
                    <a:lnT>
                      <a:noFill/>
                    </a:lnT>
                    <a:lnB>
                      <a:noFill/>
                    </a:lnB>
                  </a:tcPr>
                </a:tc>
                <a:tc>
                  <a:txBody>
                    <a:bodyPr/>
                    <a:lstStyle/>
                    <a:p>
                      <a:pPr algn="ctr" fontAlgn="b"/>
                      <a:r>
                        <a:rPr lang="en-GB" sz="1000" b="0" i="0" u="none" strike="noStrike">
                          <a:solidFill>
                            <a:srgbClr val="FF0000"/>
                          </a:solidFill>
                          <a:effectLst/>
                          <a:latin typeface="Noto Sans" panose="020B0502040504020204" pitchFamily="34" charset="0"/>
                          <a:ea typeface="Noto Sans" panose="020B0502040504020204" pitchFamily="34" charset="0"/>
                        </a:rPr>
                        <a:t>5 litre</a:t>
                      </a:r>
                    </a:p>
                  </a:txBody>
                  <a:tcPr marL="8821" marR="8821" marT="8821" marB="0" anchor="b">
                    <a:lnL w="6350" cap="flat" cmpd="sng" algn="ctr">
                      <a:solidFill>
                        <a:srgbClr val="375623"/>
                      </a:solidFill>
                      <a:prstDash val="solid"/>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solidFill>
                      <a:srgbClr val="FFF2CC"/>
                    </a:solidFill>
                  </a:tcPr>
                </a:tc>
                <a:tc>
                  <a:txBody>
                    <a:bodyPr/>
                    <a:lstStyle/>
                    <a:p>
                      <a:pPr algn="ctr" fontAlgn="b"/>
                      <a:r>
                        <a:rPr lang="en-GB" sz="1000" b="0" i="0" u="none" strike="noStrike">
                          <a:solidFill>
                            <a:srgbClr val="FF0000"/>
                          </a:solidFill>
                          <a:effectLst/>
                          <a:latin typeface="Noto Sans" panose="020B0502040504020204" pitchFamily="34" charset="0"/>
                          <a:ea typeface="Noto Sans" panose="020B0502040504020204" pitchFamily="34" charset="0"/>
                        </a:rPr>
                        <a:t>40-60 cm</a:t>
                      </a:r>
                    </a:p>
                  </a:txBody>
                  <a:tcPr marL="8821" marR="8821" marT="8821" marB="0" anchor="b">
                    <a:lnL w="6350" cap="flat" cmpd="sng" algn="ctr">
                      <a:solidFill>
                        <a:srgbClr val="375623"/>
                      </a:solidFill>
                      <a:prstDash val="solid"/>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solidFill>
                      <a:srgbClr val="FFF2CC"/>
                    </a:solidFill>
                  </a:tcPr>
                </a:tc>
                <a:tc>
                  <a:txBody>
                    <a:bodyPr/>
                    <a:lstStyle/>
                    <a:p>
                      <a:pPr algn="ctr" fontAlgn="b"/>
                      <a:r>
                        <a:rPr lang="en-GB" sz="1000" b="0" i="0" u="none" strike="noStrike" dirty="0">
                          <a:solidFill>
                            <a:srgbClr val="000000"/>
                          </a:solidFill>
                          <a:effectLst/>
                          <a:latin typeface="Noto Sans" panose="020B0502040504020204" pitchFamily="34" charset="0"/>
                          <a:ea typeface="Noto Sans" panose="020B0502040504020204" pitchFamily="34" charset="0"/>
                        </a:rPr>
                        <a:t>---</a:t>
                      </a:r>
                    </a:p>
                  </a:txBody>
                  <a:tcPr marL="8821" marR="8821" marT="8821" marB="0" anchor="b">
                    <a:lnL w="6350" cap="flat" cmpd="sng" algn="ctr">
                      <a:solidFill>
                        <a:srgbClr val="375623"/>
                      </a:solidFill>
                      <a:prstDash val="solid"/>
                      <a:round/>
                      <a:headEnd type="none" w="med" len="med"/>
                      <a:tailEnd type="none" w="med" len="med"/>
                    </a:lnL>
                    <a:lnR>
                      <a:noFill/>
                    </a:lnR>
                    <a:lnT>
                      <a:noFill/>
                    </a:lnT>
                    <a:lnB>
                      <a:noFill/>
                    </a:lnB>
                  </a:tcPr>
                </a:tc>
                <a:tc>
                  <a:txBody>
                    <a:bodyPr/>
                    <a:lstStyle/>
                    <a:p>
                      <a:pPr algn="r" fontAlgn="b"/>
                      <a:r>
                        <a:rPr lang="en-GB" sz="1000" b="0" i="0" u="none" strike="noStrike">
                          <a:solidFill>
                            <a:srgbClr val="000000"/>
                          </a:solidFill>
                          <a:effectLst/>
                          <a:latin typeface="Noto Sans" panose="020B0502040504020204" pitchFamily="34" charset="0"/>
                          <a:ea typeface="Noto Sans" panose="020B0502040504020204" pitchFamily="34" charset="0"/>
                        </a:rPr>
                        <a:t>102</a:t>
                      </a:r>
                    </a:p>
                  </a:txBody>
                  <a:tcPr marL="8821" marR="8821" marT="8821" marB="0" anchor="b">
                    <a:lnL>
                      <a:noFill/>
                    </a:lnL>
                    <a:lnR>
                      <a:noFill/>
                    </a:lnR>
                    <a:lnT>
                      <a:noFill/>
                    </a:lnT>
                    <a:lnB>
                      <a:noFill/>
                    </a:lnB>
                  </a:tcPr>
                </a:tc>
                <a:extLst>
                  <a:ext uri="{0D108BD9-81ED-4DB2-BD59-A6C34878D82A}">
                    <a16:rowId xmlns:a16="http://schemas.microsoft.com/office/drawing/2014/main" val="322335894"/>
                  </a:ext>
                </a:extLst>
              </a:tr>
              <a:tr h="176429">
                <a:tc>
                  <a:txBody>
                    <a:bodyPr/>
                    <a:lstStyle/>
                    <a:p>
                      <a:pPr algn="l" fontAlgn="b"/>
                      <a:r>
                        <a:rPr lang="en-GB" sz="1000" b="0" i="0" u="none" strike="noStrike">
                          <a:solidFill>
                            <a:srgbClr val="000000"/>
                          </a:solidFill>
                          <a:effectLst/>
                          <a:latin typeface="Noto Sans" panose="020B0502040504020204" pitchFamily="34" charset="0"/>
                          <a:ea typeface="Noto Sans" panose="020B0502040504020204" pitchFamily="34" charset="0"/>
                        </a:rPr>
                        <a:t>Rosa arvensis</a:t>
                      </a:r>
                    </a:p>
                  </a:txBody>
                  <a:tcPr marL="8821" marR="8821" marT="8821" marB="0" anchor="b">
                    <a:lnL>
                      <a:noFill/>
                    </a:lnL>
                    <a:lnR>
                      <a:noFill/>
                    </a:lnR>
                    <a:lnT>
                      <a:noFill/>
                    </a:lnT>
                    <a:lnB>
                      <a:noFill/>
                    </a:lnB>
                  </a:tcPr>
                </a:tc>
                <a:tc>
                  <a:txBody>
                    <a:bodyPr/>
                    <a:lstStyle/>
                    <a:p>
                      <a:pPr algn="l" fontAlgn="b"/>
                      <a:r>
                        <a:rPr lang="en-GB" sz="1000" b="0" i="0" u="none" strike="noStrike">
                          <a:solidFill>
                            <a:srgbClr val="000000"/>
                          </a:solidFill>
                          <a:effectLst/>
                          <a:latin typeface="Noto Sans" panose="020B0502040504020204" pitchFamily="34" charset="0"/>
                          <a:ea typeface="Noto Sans" panose="020B0502040504020204" pitchFamily="34" charset="0"/>
                        </a:rPr>
                        <a:t>Regular</a:t>
                      </a:r>
                    </a:p>
                  </a:txBody>
                  <a:tcPr marL="8821" marR="8821" marT="8821" marB="0" anchor="b">
                    <a:lnL>
                      <a:noFill/>
                    </a:lnL>
                    <a:lnR w="6350" cap="flat" cmpd="sng" algn="ctr">
                      <a:solidFill>
                        <a:srgbClr val="375623"/>
                      </a:solidFill>
                      <a:prstDash val="solid"/>
                      <a:round/>
                      <a:headEnd type="none" w="med" len="med"/>
                      <a:tailEnd type="none" w="med" len="med"/>
                    </a:lnR>
                    <a:lnT>
                      <a:noFill/>
                    </a:lnT>
                    <a:lnB>
                      <a:noFill/>
                    </a:lnB>
                  </a:tcPr>
                </a:tc>
                <a:tc>
                  <a:txBody>
                    <a:bodyPr/>
                    <a:lstStyle/>
                    <a:p>
                      <a:pPr algn="ctr" fontAlgn="b"/>
                      <a:r>
                        <a:rPr lang="en-GB" sz="1000" b="0" i="0" u="none" strike="noStrike">
                          <a:solidFill>
                            <a:srgbClr val="FF0000"/>
                          </a:solidFill>
                          <a:effectLst/>
                          <a:latin typeface="Noto Sans" panose="020B0502040504020204" pitchFamily="34" charset="0"/>
                          <a:ea typeface="Noto Sans" panose="020B0502040504020204" pitchFamily="34" charset="0"/>
                        </a:rPr>
                        <a:t>5 litre</a:t>
                      </a:r>
                    </a:p>
                  </a:txBody>
                  <a:tcPr marL="8821" marR="8821" marT="8821" marB="0" anchor="b">
                    <a:lnL w="6350" cap="flat" cmpd="sng" algn="ctr">
                      <a:solidFill>
                        <a:srgbClr val="375623"/>
                      </a:solidFill>
                      <a:prstDash val="solid"/>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solidFill>
                      <a:srgbClr val="FFF2CC"/>
                    </a:solidFill>
                  </a:tcPr>
                </a:tc>
                <a:tc>
                  <a:txBody>
                    <a:bodyPr/>
                    <a:lstStyle/>
                    <a:p>
                      <a:pPr algn="ctr" fontAlgn="b"/>
                      <a:r>
                        <a:rPr lang="en-GB" sz="1000" b="0" i="0" u="none" strike="noStrike">
                          <a:solidFill>
                            <a:srgbClr val="FF0000"/>
                          </a:solidFill>
                          <a:effectLst/>
                          <a:latin typeface="Noto Sans" panose="020B0502040504020204" pitchFamily="34" charset="0"/>
                          <a:ea typeface="Noto Sans" panose="020B0502040504020204" pitchFamily="34" charset="0"/>
                        </a:rPr>
                        <a:t>40-60 cm</a:t>
                      </a:r>
                    </a:p>
                  </a:txBody>
                  <a:tcPr marL="8821" marR="8821" marT="8821" marB="0" anchor="b">
                    <a:lnL w="6350" cap="flat" cmpd="sng" algn="ctr">
                      <a:solidFill>
                        <a:srgbClr val="375623"/>
                      </a:solidFill>
                      <a:prstDash val="solid"/>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solidFill>
                      <a:srgbClr val="FFF2CC"/>
                    </a:solidFill>
                  </a:tcPr>
                </a:tc>
                <a:tc>
                  <a:txBody>
                    <a:bodyPr/>
                    <a:lstStyle/>
                    <a:p>
                      <a:pPr algn="ctr" fontAlgn="b"/>
                      <a:r>
                        <a:rPr lang="en-GB" sz="1000" b="0" i="0" u="none" strike="noStrike" dirty="0">
                          <a:solidFill>
                            <a:srgbClr val="000000"/>
                          </a:solidFill>
                          <a:effectLst/>
                          <a:latin typeface="Noto Sans" panose="020B0502040504020204" pitchFamily="34" charset="0"/>
                          <a:ea typeface="Noto Sans" panose="020B0502040504020204" pitchFamily="34" charset="0"/>
                        </a:rPr>
                        <a:t>---</a:t>
                      </a:r>
                    </a:p>
                  </a:txBody>
                  <a:tcPr marL="8821" marR="8821" marT="8821" marB="0" anchor="b">
                    <a:lnL w="6350" cap="flat" cmpd="sng" algn="ctr">
                      <a:solidFill>
                        <a:srgbClr val="375623"/>
                      </a:solidFill>
                      <a:prstDash val="solid"/>
                      <a:round/>
                      <a:headEnd type="none" w="med" len="med"/>
                      <a:tailEnd type="none" w="med" len="med"/>
                    </a:lnL>
                    <a:lnR>
                      <a:noFill/>
                    </a:lnR>
                    <a:lnT>
                      <a:noFill/>
                    </a:lnT>
                    <a:lnB>
                      <a:noFill/>
                    </a:lnB>
                  </a:tcPr>
                </a:tc>
                <a:tc>
                  <a:txBody>
                    <a:bodyPr/>
                    <a:lstStyle/>
                    <a:p>
                      <a:pPr algn="r" fontAlgn="b"/>
                      <a:r>
                        <a:rPr lang="en-GB" sz="1000" b="0" i="0" u="none" strike="noStrike">
                          <a:solidFill>
                            <a:srgbClr val="000000"/>
                          </a:solidFill>
                          <a:effectLst/>
                          <a:latin typeface="Noto Sans" panose="020B0502040504020204" pitchFamily="34" charset="0"/>
                          <a:ea typeface="Noto Sans" panose="020B0502040504020204" pitchFamily="34" charset="0"/>
                        </a:rPr>
                        <a:t>102</a:t>
                      </a:r>
                    </a:p>
                  </a:txBody>
                  <a:tcPr marL="8821" marR="8821" marT="8821" marB="0" anchor="b">
                    <a:lnL>
                      <a:noFill/>
                    </a:lnL>
                    <a:lnR>
                      <a:noFill/>
                    </a:lnR>
                    <a:lnT>
                      <a:noFill/>
                    </a:lnT>
                    <a:lnB>
                      <a:noFill/>
                    </a:lnB>
                  </a:tcPr>
                </a:tc>
                <a:extLst>
                  <a:ext uri="{0D108BD9-81ED-4DB2-BD59-A6C34878D82A}">
                    <a16:rowId xmlns:a16="http://schemas.microsoft.com/office/drawing/2014/main" val="505663131"/>
                  </a:ext>
                </a:extLst>
              </a:tr>
              <a:tr h="176429">
                <a:tc>
                  <a:txBody>
                    <a:bodyPr/>
                    <a:lstStyle/>
                    <a:p>
                      <a:pPr algn="l" fontAlgn="b"/>
                      <a:r>
                        <a:rPr lang="en-GB" sz="1000" b="0" i="0" u="none" strike="noStrike">
                          <a:solidFill>
                            <a:srgbClr val="000000"/>
                          </a:solidFill>
                          <a:effectLst/>
                          <a:latin typeface="Noto Sans" panose="020B0502040504020204" pitchFamily="34" charset="0"/>
                          <a:ea typeface="Noto Sans" panose="020B0502040504020204" pitchFamily="34" charset="0"/>
                        </a:rPr>
                        <a:t>Sambucus nigra</a:t>
                      </a:r>
                    </a:p>
                  </a:txBody>
                  <a:tcPr marL="8821" marR="8821" marT="8821" marB="0" anchor="b">
                    <a:lnL>
                      <a:noFill/>
                    </a:lnL>
                    <a:lnR>
                      <a:noFill/>
                    </a:lnR>
                    <a:lnT>
                      <a:noFill/>
                    </a:lnT>
                    <a:lnB>
                      <a:noFill/>
                    </a:lnB>
                  </a:tcPr>
                </a:tc>
                <a:tc>
                  <a:txBody>
                    <a:bodyPr/>
                    <a:lstStyle/>
                    <a:p>
                      <a:pPr algn="l" fontAlgn="b"/>
                      <a:r>
                        <a:rPr lang="en-GB" sz="1000" b="0" i="0" u="none" strike="noStrike">
                          <a:solidFill>
                            <a:srgbClr val="000000"/>
                          </a:solidFill>
                          <a:effectLst/>
                          <a:latin typeface="Noto Sans" panose="020B0502040504020204" pitchFamily="34" charset="0"/>
                          <a:ea typeface="Noto Sans" panose="020B0502040504020204" pitchFamily="34" charset="0"/>
                        </a:rPr>
                        <a:t>Regular</a:t>
                      </a:r>
                    </a:p>
                  </a:txBody>
                  <a:tcPr marL="8821" marR="8821" marT="8821" marB="0" anchor="b">
                    <a:lnL>
                      <a:noFill/>
                    </a:lnL>
                    <a:lnR w="6350" cap="flat" cmpd="sng" algn="ctr">
                      <a:solidFill>
                        <a:srgbClr val="375623"/>
                      </a:solidFill>
                      <a:prstDash val="solid"/>
                      <a:round/>
                      <a:headEnd type="none" w="med" len="med"/>
                      <a:tailEnd type="none" w="med" len="med"/>
                    </a:lnR>
                    <a:lnT>
                      <a:noFill/>
                    </a:lnT>
                    <a:lnB>
                      <a:noFill/>
                    </a:lnB>
                  </a:tcPr>
                </a:tc>
                <a:tc>
                  <a:txBody>
                    <a:bodyPr/>
                    <a:lstStyle/>
                    <a:p>
                      <a:pPr algn="ctr" fontAlgn="b"/>
                      <a:r>
                        <a:rPr lang="en-GB" sz="1000" b="0" i="0" u="none" strike="noStrike">
                          <a:solidFill>
                            <a:srgbClr val="FF0000"/>
                          </a:solidFill>
                          <a:effectLst/>
                          <a:latin typeface="Noto Sans" panose="020B0502040504020204" pitchFamily="34" charset="0"/>
                          <a:ea typeface="Noto Sans" panose="020B0502040504020204" pitchFamily="34" charset="0"/>
                        </a:rPr>
                        <a:t>5 litre</a:t>
                      </a:r>
                    </a:p>
                  </a:txBody>
                  <a:tcPr marL="8821" marR="8821" marT="8821" marB="0" anchor="b">
                    <a:lnL w="6350" cap="flat" cmpd="sng" algn="ctr">
                      <a:solidFill>
                        <a:srgbClr val="375623"/>
                      </a:solidFill>
                      <a:prstDash val="solid"/>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solidFill>
                      <a:srgbClr val="FFF2CC"/>
                    </a:solidFill>
                  </a:tcPr>
                </a:tc>
                <a:tc>
                  <a:txBody>
                    <a:bodyPr/>
                    <a:lstStyle/>
                    <a:p>
                      <a:pPr algn="ctr" fontAlgn="b"/>
                      <a:r>
                        <a:rPr lang="en-GB" sz="1000" b="0" i="0" u="none" strike="noStrike">
                          <a:solidFill>
                            <a:srgbClr val="FF0000"/>
                          </a:solidFill>
                          <a:effectLst/>
                          <a:latin typeface="Noto Sans" panose="020B0502040504020204" pitchFamily="34" charset="0"/>
                          <a:ea typeface="Noto Sans" panose="020B0502040504020204" pitchFamily="34" charset="0"/>
                        </a:rPr>
                        <a:t>40-60 cm</a:t>
                      </a:r>
                    </a:p>
                  </a:txBody>
                  <a:tcPr marL="8821" marR="8821" marT="8821" marB="0" anchor="b">
                    <a:lnL w="6350" cap="flat" cmpd="sng" algn="ctr">
                      <a:solidFill>
                        <a:srgbClr val="375623"/>
                      </a:solidFill>
                      <a:prstDash val="solid"/>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solidFill>
                      <a:srgbClr val="FFF2CC"/>
                    </a:solidFill>
                  </a:tcPr>
                </a:tc>
                <a:tc>
                  <a:txBody>
                    <a:bodyPr/>
                    <a:lstStyle/>
                    <a:p>
                      <a:pPr algn="ctr" fontAlgn="b"/>
                      <a:r>
                        <a:rPr lang="en-GB" sz="1000" b="0" i="0" u="none" strike="noStrike" dirty="0">
                          <a:solidFill>
                            <a:srgbClr val="000000"/>
                          </a:solidFill>
                          <a:effectLst/>
                          <a:latin typeface="Noto Sans" panose="020B0502040504020204" pitchFamily="34" charset="0"/>
                          <a:ea typeface="Noto Sans" panose="020B0502040504020204" pitchFamily="34" charset="0"/>
                        </a:rPr>
                        <a:t>---</a:t>
                      </a:r>
                    </a:p>
                  </a:txBody>
                  <a:tcPr marL="8821" marR="8821" marT="8821" marB="0" anchor="b">
                    <a:lnL w="6350" cap="flat" cmpd="sng" algn="ctr">
                      <a:solidFill>
                        <a:srgbClr val="375623"/>
                      </a:solidFill>
                      <a:prstDash val="solid"/>
                      <a:round/>
                      <a:headEnd type="none" w="med" len="med"/>
                      <a:tailEnd type="none" w="med" len="med"/>
                    </a:lnL>
                    <a:lnR>
                      <a:noFill/>
                    </a:lnR>
                    <a:lnT>
                      <a:noFill/>
                    </a:lnT>
                    <a:lnB>
                      <a:noFill/>
                    </a:lnB>
                  </a:tcPr>
                </a:tc>
                <a:tc>
                  <a:txBody>
                    <a:bodyPr/>
                    <a:lstStyle/>
                    <a:p>
                      <a:pPr algn="r" fontAlgn="b"/>
                      <a:r>
                        <a:rPr lang="en-GB" sz="1000" b="0" i="0" u="none" strike="noStrike">
                          <a:solidFill>
                            <a:srgbClr val="000000"/>
                          </a:solidFill>
                          <a:effectLst/>
                          <a:latin typeface="Noto Sans" panose="020B0502040504020204" pitchFamily="34" charset="0"/>
                          <a:ea typeface="Noto Sans" panose="020B0502040504020204" pitchFamily="34" charset="0"/>
                        </a:rPr>
                        <a:t>52</a:t>
                      </a:r>
                    </a:p>
                  </a:txBody>
                  <a:tcPr marL="8821" marR="8821" marT="8821" marB="0" anchor="b">
                    <a:lnL>
                      <a:noFill/>
                    </a:lnL>
                    <a:lnR>
                      <a:noFill/>
                    </a:lnR>
                    <a:lnT>
                      <a:noFill/>
                    </a:lnT>
                    <a:lnB>
                      <a:noFill/>
                    </a:lnB>
                  </a:tcPr>
                </a:tc>
                <a:extLst>
                  <a:ext uri="{0D108BD9-81ED-4DB2-BD59-A6C34878D82A}">
                    <a16:rowId xmlns:a16="http://schemas.microsoft.com/office/drawing/2014/main" val="364801545"/>
                  </a:ext>
                </a:extLst>
              </a:tr>
              <a:tr h="176429">
                <a:tc>
                  <a:txBody>
                    <a:bodyPr/>
                    <a:lstStyle/>
                    <a:p>
                      <a:pPr algn="l" fontAlgn="b"/>
                      <a:r>
                        <a:rPr lang="en-GB" sz="1000" b="0" i="0" u="none" strike="noStrike">
                          <a:solidFill>
                            <a:srgbClr val="000000"/>
                          </a:solidFill>
                          <a:effectLst/>
                          <a:latin typeface="Noto Sans" panose="020B0502040504020204" pitchFamily="34" charset="0"/>
                          <a:ea typeface="Noto Sans" panose="020B0502040504020204" pitchFamily="34" charset="0"/>
                        </a:rPr>
                        <a:t>Tiarella 'Spring Symphony' ®</a:t>
                      </a:r>
                    </a:p>
                  </a:txBody>
                  <a:tcPr marL="8821" marR="8821" marT="8821" marB="0" anchor="b">
                    <a:lnL>
                      <a:noFill/>
                    </a:lnL>
                    <a:lnR>
                      <a:noFill/>
                    </a:lnR>
                    <a:lnT>
                      <a:noFill/>
                    </a:lnT>
                    <a:lnB>
                      <a:noFill/>
                    </a:lnB>
                  </a:tcPr>
                </a:tc>
                <a:tc>
                  <a:txBody>
                    <a:bodyPr/>
                    <a:lstStyle/>
                    <a:p>
                      <a:pPr algn="l" fontAlgn="b"/>
                      <a:r>
                        <a:rPr lang="en-GB" sz="1000" b="0" i="0" u="none" strike="noStrike">
                          <a:solidFill>
                            <a:srgbClr val="000000"/>
                          </a:solidFill>
                          <a:effectLst/>
                          <a:latin typeface="Noto Sans" panose="020B0502040504020204" pitchFamily="34" charset="0"/>
                          <a:ea typeface="Noto Sans" panose="020B0502040504020204" pitchFamily="34" charset="0"/>
                        </a:rPr>
                        <a:t>Regular</a:t>
                      </a:r>
                    </a:p>
                  </a:txBody>
                  <a:tcPr marL="8821" marR="8821" marT="8821" marB="0" anchor="b">
                    <a:lnL>
                      <a:noFill/>
                    </a:lnL>
                    <a:lnR w="6350" cap="flat" cmpd="sng" algn="ctr">
                      <a:solidFill>
                        <a:srgbClr val="375623"/>
                      </a:solidFill>
                      <a:prstDash val="solid"/>
                      <a:round/>
                      <a:headEnd type="none" w="med" len="med"/>
                      <a:tailEnd type="none" w="med" len="med"/>
                    </a:lnR>
                    <a:lnT>
                      <a:noFill/>
                    </a:lnT>
                    <a:lnB>
                      <a:noFill/>
                    </a:lnB>
                  </a:tcPr>
                </a:tc>
                <a:tc>
                  <a:txBody>
                    <a:bodyPr/>
                    <a:lstStyle/>
                    <a:p>
                      <a:pPr algn="ctr" fontAlgn="b"/>
                      <a:r>
                        <a:rPr lang="en-GB" sz="1000" b="0" i="0" u="none" strike="noStrike">
                          <a:solidFill>
                            <a:srgbClr val="FF0000"/>
                          </a:solidFill>
                          <a:effectLst/>
                          <a:latin typeface="Noto Sans" panose="020B0502040504020204" pitchFamily="34" charset="0"/>
                          <a:ea typeface="Noto Sans" panose="020B0502040504020204" pitchFamily="34" charset="0"/>
                        </a:rPr>
                        <a:t>1 litre</a:t>
                      </a:r>
                    </a:p>
                  </a:txBody>
                  <a:tcPr marL="8821" marR="8821" marT="8821" marB="0" anchor="b">
                    <a:lnL w="6350" cap="flat" cmpd="sng" algn="ctr">
                      <a:solidFill>
                        <a:srgbClr val="375623"/>
                      </a:solidFill>
                      <a:prstDash val="solid"/>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solidFill>
                      <a:srgbClr val="FFF2CC"/>
                    </a:solidFill>
                  </a:tcPr>
                </a:tc>
                <a:tc>
                  <a:txBody>
                    <a:bodyPr/>
                    <a:lstStyle/>
                    <a:p>
                      <a:pPr algn="ctr" fontAlgn="b"/>
                      <a:r>
                        <a:rPr lang="en-GB" sz="1000" b="0" i="0" u="none" strike="noStrike">
                          <a:solidFill>
                            <a:srgbClr val="000000"/>
                          </a:solidFill>
                          <a:effectLst/>
                          <a:latin typeface="Noto Sans" panose="020B0502040504020204" pitchFamily="34" charset="0"/>
                          <a:ea typeface="Noto Sans" panose="020B0502040504020204" pitchFamily="34" charset="0"/>
                        </a:rPr>
                        <a:t>---</a:t>
                      </a:r>
                    </a:p>
                  </a:txBody>
                  <a:tcPr marL="8821" marR="8821" marT="8821" marB="0" anchor="b">
                    <a:lnL w="6350" cap="flat" cmpd="sng" algn="ctr">
                      <a:solidFill>
                        <a:srgbClr val="375623"/>
                      </a:solidFill>
                      <a:prstDash val="solid"/>
                      <a:round/>
                      <a:headEnd type="none" w="med" len="med"/>
                      <a:tailEnd type="none" w="med" len="med"/>
                    </a:lnL>
                    <a:lnR>
                      <a:noFill/>
                    </a:lnR>
                    <a:lnT w="6350" cap="flat" cmpd="sng" algn="ctr">
                      <a:solidFill>
                        <a:srgbClr val="375623"/>
                      </a:solidFill>
                      <a:prstDash val="solid"/>
                      <a:round/>
                      <a:headEnd type="none" w="med" len="med"/>
                      <a:tailEnd type="none" w="med" len="med"/>
                    </a:lnT>
                    <a:lnB>
                      <a:noFill/>
                    </a:lnB>
                  </a:tcPr>
                </a:tc>
                <a:tc>
                  <a:txBody>
                    <a:bodyPr/>
                    <a:lstStyle/>
                    <a:p>
                      <a:pPr algn="ctr" fontAlgn="b"/>
                      <a:r>
                        <a:rPr lang="en-GB" sz="1000" b="0" i="0" u="none" strike="noStrike" dirty="0">
                          <a:solidFill>
                            <a:srgbClr val="000000"/>
                          </a:solidFill>
                          <a:effectLst/>
                          <a:latin typeface="Noto Sans" panose="020B0502040504020204" pitchFamily="34" charset="0"/>
                          <a:ea typeface="Noto Sans" panose="020B0502040504020204" pitchFamily="34" charset="0"/>
                        </a:rPr>
                        <a:t>---</a:t>
                      </a:r>
                    </a:p>
                  </a:txBody>
                  <a:tcPr marL="8821" marR="8821" marT="8821" marB="0" anchor="b">
                    <a:lnL>
                      <a:noFill/>
                    </a:lnL>
                    <a:lnR>
                      <a:noFill/>
                    </a:lnR>
                    <a:lnT>
                      <a:noFill/>
                    </a:lnT>
                    <a:lnB>
                      <a:noFill/>
                    </a:lnB>
                  </a:tcPr>
                </a:tc>
                <a:tc>
                  <a:txBody>
                    <a:bodyPr/>
                    <a:lstStyle/>
                    <a:p>
                      <a:pPr algn="r" fontAlgn="b"/>
                      <a:r>
                        <a:rPr lang="en-GB" sz="1000" b="0" i="0" u="none" strike="noStrike">
                          <a:solidFill>
                            <a:srgbClr val="000000"/>
                          </a:solidFill>
                          <a:effectLst/>
                          <a:latin typeface="Noto Sans" panose="020B0502040504020204" pitchFamily="34" charset="0"/>
                          <a:ea typeface="Noto Sans" panose="020B0502040504020204" pitchFamily="34" charset="0"/>
                        </a:rPr>
                        <a:t>108</a:t>
                      </a:r>
                    </a:p>
                  </a:txBody>
                  <a:tcPr marL="8821" marR="8821" marT="8821" marB="0" anchor="b">
                    <a:lnL>
                      <a:noFill/>
                    </a:lnL>
                    <a:lnR>
                      <a:noFill/>
                    </a:lnR>
                    <a:lnT>
                      <a:noFill/>
                    </a:lnT>
                    <a:lnB>
                      <a:noFill/>
                    </a:lnB>
                  </a:tcPr>
                </a:tc>
                <a:extLst>
                  <a:ext uri="{0D108BD9-81ED-4DB2-BD59-A6C34878D82A}">
                    <a16:rowId xmlns:a16="http://schemas.microsoft.com/office/drawing/2014/main" val="2791596559"/>
                  </a:ext>
                </a:extLst>
              </a:tr>
              <a:tr h="176429">
                <a:tc>
                  <a:txBody>
                    <a:bodyPr/>
                    <a:lstStyle/>
                    <a:p>
                      <a:pPr algn="l" fontAlgn="b"/>
                      <a:r>
                        <a:rPr lang="en-GB" sz="1000" b="0" i="0" u="none" strike="noStrike">
                          <a:solidFill>
                            <a:srgbClr val="000000"/>
                          </a:solidFill>
                          <a:effectLst/>
                          <a:latin typeface="Noto Sans" panose="020B0502040504020204" pitchFamily="34" charset="0"/>
                          <a:ea typeface="Noto Sans" panose="020B0502040504020204" pitchFamily="34" charset="0"/>
                        </a:rPr>
                        <a:t>Tiarella 'Spring Symphony' ®</a:t>
                      </a:r>
                    </a:p>
                  </a:txBody>
                  <a:tcPr marL="8821" marR="8821" marT="8821" marB="0" anchor="b">
                    <a:lnL>
                      <a:noFill/>
                    </a:lnL>
                    <a:lnR>
                      <a:noFill/>
                    </a:lnR>
                    <a:lnT>
                      <a:noFill/>
                    </a:lnT>
                    <a:lnB>
                      <a:noFill/>
                    </a:lnB>
                  </a:tcPr>
                </a:tc>
                <a:tc>
                  <a:txBody>
                    <a:bodyPr/>
                    <a:lstStyle/>
                    <a:p>
                      <a:pPr algn="l" fontAlgn="b"/>
                      <a:r>
                        <a:rPr lang="en-GB" sz="1000" b="0" i="0" u="none" strike="noStrike">
                          <a:solidFill>
                            <a:srgbClr val="000000"/>
                          </a:solidFill>
                          <a:effectLst/>
                          <a:latin typeface="Noto Sans" panose="020B0502040504020204" pitchFamily="34" charset="0"/>
                          <a:ea typeface="Noto Sans" panose="020B0502040504020204" pitchFamily="34" charset="0"/>
                        </a:rPr>
                        <a:t>Regular</a:t>
                      </a:r>
                    </a:p>
                  </a:txBody>
                  <a:tcPr marL="8821" marR="8821" marT="8821" marB="0" anchor="b">
                    <a:lnL>
                      <a:noFill/>
                    </a:lnL>
                    <a:lnR w="6350" cap="flat" cmpd="sng" algn="ctr">
                      <a:solidFill>
                        <a:srgbClr val="375623"/>
                      </a:solidFill>
                      <a:prstDash val="solid"/>
                      <a:round/>
                      <a:headEnd type="none" w="med" len="med"/>
                      <a:tailEnd type="none" w="med" len="med"/>
                    </a:lnR>
                    <a:lnT>
                      <a:noFill/>
                    </a:lnT>
                    <a:lnB>
                      <a:noFill/>
                    </a:lnB>
                  </a:tcPr>
                </a:tc>
                <a:tc>
                  <a:txBody>
                    <a:bodyPr/>
                    <a:lstStyle/>
                    <a:p>
                      <a:pPr algn="ctr" fontAlgn="b"/>
                      <a:r>
                        <a:rPr lang="en-GB" sz="1000" b="0" i="0" u="none" strike="noStrike">
                          <a:solidFill>
                            <a:srgbClr val="FF0000"/>
                          </a:solidFill>
                          <a:effectLst/>
                          <a:latin typeface="Noto Sans" panose="020B0502040504020204" pitchFamily="34" charset="0"/>
                          <a:ea typeface="Noto Sans" panose="020B0502040504020204" pitchFamily="34" charset="0"/>
                        </a:rPr>
                        <a:t>2 litre</a:t>
                      </a:r>
                    </a:p>
                  </a:txBody>
                  <a:tcPr marL="8821" marR="8821" marT="8821" marB="0" anchor="b">
                    <a:lnL w="6350" cap="flat" cmpd="sng" algn="ctr">
                      <a:solidFill>
                        <a:srgbClr val="375623"/>
                      </a:solidFill>
                      <a:prstDash val="solid"/>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solidFill>
                      <a:srgbClr val="FFF2CC"/>
                    </a:solidFill>
                  </a:tcPr>
                </a:tc>
                <a:tc>
                  <a:txBody>
                    <a:bodyPr/>
                    <a:lstStyle/>
                    <a:p>
                      <a:pPr algn="ctr" fontAlgn="b"/>
                      <a:r>
                        <a:rPr lang="en-GB" sz="1000" b="0" i="0" u="none" strike="noStrike">
                          <a:solidFill>
                            <a:srgbClr val="000000"/>
                          </a:solidFill>
                          <a:effectLst/>
                          <a:latin typeface="Noto Sans" panose="020B0502040504020204" pitchFamily="34" charset="0"/>
                          <a:ea typeface="Noto Sans" panose="020B0502040504020204" pitchFamily="34" charset="0"/>
                        </a:rPr>
                        <a:t>---</a:t>
                      </a:r>
                    </a:p>
                  </a:txBody>
                  <a:tcPr marL="8821" marR="8821" marT="8821" marB="0" anchor="b">
                    <a:lnL w="6350" cap="flat" cmpd="sng" algn="ctr">
                      <a:solidFill>
                        <a:srgbClr val="375623"/>
                      </a:solidFill>
                      <a:prstDash val="solid"/>
                      <a:round/>
                      <a:headEnd type="none" w="med" len="med"/>
                      <a:tailEnd type="none" w="med" len="med"/>
                    </a:lnL>
                    <a:lnR>
                      <a:noFill/>
                    </a:lnR>
                    <a:lnT>
                      <a:noFill/>
                    </a:lnT>
                    <a:lnB w="6350" cap="flat" cmpd="sng" algn="ctr">
                      <a:solidFill>
                        <a:srgbClr val="375623"/>
                      </a:solidFill>
                      <a:prstDash val="solid"/>
                      <a:round/>
                      <a:headEnd type="none" w="med" len="med"/>
                      <a:tailEnd type="none" w="med" len="med"/>
                    </a:lnB>
                  </a:tcPr>
                </a:tc>
                <a:tc>
                  <a:txBody>
                    <a:bodyPr/>
                    <a:lstStyle/>
                    <a:p>
                      <a:pPr algn="ctr" fontAlgn="b"/>
                      <a:r>
                        <a:rPr lang="en-GB" sz="1000" b="0" i="0" u="none" strike="noStrike" dirty="0">
                          <a:solidFill>
                            <a:srgbClr val="000000"/>
                          </a:solidFill>
                          <a:effectLst/>
                          <a:latin typeface="Noto Sans" panose="020B0502040504020204" pitchFamily="34" charset="0"/>
                          <a:ea typeface="Noto Sans" panose="020B0502040504020204" pitchFamily="34" charset="0"/>
                        </a:rPr>
                        <a:t>---</a:t>
                      </a:r>
                    </a:p>
                  </a:txBody>
                  <a:tcPr marL="8821" marR="8821" marT="8821" marB="0" anchor="b">
                    <a:lnL>
                      <a:noFill/>
                    </a:lnL>
                    <a:lnR>
                      <a:noFill/>
                    </a:lnR>
                    <a:lnT>
                      <a:noFill/>
                    </a:lnT>
                    <a:lnB>
                      <a:noFill/>
                    </a:lnB>
                  </a:tcPr>
                </a:tc>
                <a:tc>
                  <a:txBody>
                    <a:bodyPr/>
                    <a:lstStyle/>
                    <a:p>
                      <a:pPr algn="r" fontAlgn="b"/>
                      <a:r>
                        <a:rPr lang="en-GB" sz="1000" b="0" i="0" u="none" strike="noStrike">
                          <a:solidFill>
                            <a:srgbClr val="000000"/>
                          </a:solidFill>
                          <a:effectLst/>
                          <a:latin typeface="Noto Sans" panose="020B0502040504020204" pitchFamily="34" charset="0"/>
                          <a:ea typeface="Noto Sans" panose="020B0502040504020204" pitchFamily="34" charset="0"/>
                        </a:rPr>
                        <a:t>114</a:t>
                      </a:r>
                    </a:p>
                  </a:txBody>
                  <a:tcPr marL="8821" marR="8821" marT="8821" marB="0" anchor="b">
                    <a:lnL>
                      <a:noFill/>
                    </a:lnL>
                    <a:lnR>
                      <a:noFill/>
                    </a:lnR>
                    <a:lnT>
                      <a:noFill/>
                    </a:lnT>
                    <a:lnB>
                      <a:noFill/>
                    </a:lnB>
                  </a:tcPr>
                </a:tc>
                <a:extLst>
                  <a:ext uri="{0D108BD9-81ED-4DB2-BD59-A6C34878D82A}">
                    <a16:rowId xmlns:a16="http://schemas.microsoft.com/office/drawing/2014/main" val="3205408781"/>
                  </a:ext>
                </a:extLst>
              </a:tr>
              <a:tr h="176429">
                <a:tc>
                  <a:txBody>
                    <a:bodyPr/>
                    <a:lstStyle/>
                    <a:p>
                      <a:pPr algn="l" fontAlgn="b"/>
                      <a:r>
                        <a:rPr lang="en-GB" sz="1000" b="0" i="0" u="none" strike="noStrike">
                          <a:solidFill>
                            <a:srgbClr val="000000"/>
                          </a:solidFill>
                          <a:effectLst/>
                          <a:latin typeface="Noto Sans" panose="020B0502040504020204" pitchFamily="34" charset="0"/>
                          <a:ea typeface="Noto Sans" panose="020B0502040504020204" pitchFamily="34" charset="0"/>
                        </a:rPr>
                        <a:t>Viburnum opulus</a:t>
                      </a:r>
                    </a:p>
                  </a:txBody>
                  <a:tcPr marL="8821" marR="8821" marT="8821" marB="0" anchor="b">
                    <a:lnL>
                      <a:noFill/>
                    </a:lnL>
                    <a:lnR>
                      <a:noFill/>
                    </a:lnR>
                    <a:lnT>
                      <a:noFill/>
                    </a:lnT>
                    <a:lnB>
                      <a:noFill/>
                    </a:lnB>
                  </a:tcPr>
                </a:tc>
                <a:tc>
                  <a:txBody>
                    <a:bodyPr/>
                    <a:lstStyle/>
                    <a:p>
                      <a:pPr algn="l" fontAlgn="b"/>
                      <a:r>
                        <a:rPr lang="en-GB" sz="1000" b="0" i="0" u="none" strike="noStrike" dirty="0">
                          <a:solidFill>
                            <a:srgbClr val="000000"/>
                          </a:solidFill>
                          <a:effectLst/>
                          <a:latin typeface="Noto Sans" panose="020B0502040504020204" pitchFamily="34" charset="0"/>
                          <a:ea typeface="Noto Sans" panose="020B0502040504020204" pitchFamily="34" charset="0"/>
                        </a:rPr>
                        <a:t>Regular</a:t>
                      </a:r>
                    </a:p>
                  </a:txBody>
                  <a:tcPr marL="8821" marR="8821" marT="8821" marB="0" anchor="b">
                    <a:lnL>
                      <a:noFill/>
                    </a:lnL>
                    <a:lnR w="6350" cap="flat" cmpd="sng" algn="ctr">
                      <a:solidFill>
                        <a:srgbClr val="375623"/>
                      </a:solidFill>
                      <a:prstDash val="solid"/>
                      <a:round/>
                      <a:headEnd type="none" w="med" len="med"/>
                      <a:tailEnd type="none" w="med" len="med"/>
                    </a:lnR>
                    <a:lnT>
                      <a:noFill/>
                    </a:lnT>
                    <a:lnB>
                      <a:noFill/>
                    </a:lnB>
                  </a:tcPr>
                </a:tc>
                <a:tc>
                  <a:txBody>
                    <a:bodyPr/>
                    <a:lstStyle/>
                    <a:p>
                      <a:pPr algn="ctr" fontAlgn="b"/>
                      <a:r>
                        <a:rPr lang="en-GB" sz="1000" b="0" i="0" u="none" strike="noStrike">
                          <a:solidFill>
                            <a:srgbClr val="FF0000"/>
                          </a:solidFill>
                          <a:effectLst/>
                          <a:latin typeface="Noto Sans" panose="020B0502040504020204" pitchFamily="34" charset="0"/>
                          <a:ea typeface="Noto Sans" panose="020B0502040504020204" pitchFamily="34" charset="0"/>
                        </a:rPr>
                        <a:t>5 litre</a:t>
                      </a:r>
                    </a:p>
                  </a:txBody>
                  <a:tcPr marL="8821" marR="8821" marT="8821" marB="0" anchor="b">
                    <a:lnL w="6350" cap="flat" cmpd="sng" algn="ctr">
                      <a:solidFill>
                        <a:srgbClr val="375623"/>
                      </a:solidFill>
                      <a:prstDash val="solid"/>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solidFill>
                      <a:srgbClr val="FFF2CC"/>
                    </a:solidFill>
                  </a:tcPr>
                </a:tc>
                <a:tc>
                  <a:txBody>
                    <a:bodyPr/>
                    <a:lstStyle/>
                    <a:p>
                      <a:pPr algn="ctr" fontAlgn="b"/>
                      <a:r>
                        <a:rPr lang="en-GB" sz="1000" b="0" i="0" u="none" strike="noStrike">
                          <a:solidFill>
                            <a:srgbClr val="FF0000"/>
                          </a:solidFill>
                          <a:effectLst/>
                          <a:latin typeface="Noto Sans" panose="020B0502040504020204" pitchFamily="34" charset="0"/>
                          <a:ea typeface="Noto Sans" panose="020B0502040504020204" pitchFamily="34" charset="0"/>
                        </a:rPr>
                        <a:t>40-60 cm</a:t>
                      </a:r>
                    </a:p>
                  </a:txBody>
                  <a:tcPr marL="8821" marR="8821" marT="8821" marB="0" anchor="b">
                    <a:lnL w="6350" cap="flat" cmpd="sng" algn="ctr">
                      <a:solidFill>
                        <a:srgbClr val="375623"/>
                      </a:solidFill>
                      <a:prstDash val="solid"/>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solidFill>
                      <a:srgbClr val="FFF2CC"/>
                    </a:solidFill>
                  </a:tcPr>
                </a:tc>
                <a:tc>
                  <a:txBody>
                    <a:bodyPr/>
                    <a:lstStyle/>
                    <a:p>
                      <a:pPr algn="ctr" fontAlgn="b"/>
                      <a:r>
                        <a:rPr lang="en-GB" sz="1000" b="0" i="0" u="none" strike="noStrike" dirty="0">
                          <a:solidFill>
                            <a:srgbClr val="000000"/>
                          </a:solidFill>
                          <a:effectLst/>
                          <a:latin typeface="Noto Sans" panose="020B0502040504020204" pitchFamily="34" charset="0"/>
                          <a:ea typeface="Noto Sans" panose="020B0502040504020204" pitchFamily="34" charset="0"/>
                        </a:rPr>
                        <a:t>---</a:t>
                      </a:r>
                    </a:p>
                  </a:txBody>
                  <a:tcPr marL="8821" marR="8821" marT="8821" marB="0" anchor="b">
                    <a:lnL w="6350" cap="flat" cmpd="sng" algn="ctr">
                      <a:solidFill>
                        <a:srgbClr val="375623"/>
                      </a:solidFill>
                      <a:prstDash val="solid"/>
                      <a:round/>
                      <a:headEnd type="none" w="med" len="med"/>
                      <a:tailEnd type="none" w="med" len="med"/>
                    </a:lnL>
                    <a:lnR>
                      <a:noFill/>
                    </a:lnR>
                    <a:lnT>
                      <a:noFill/>
                    </a:lnT>
                    <a:lnB>
                      <a:noFill/>
                    </a:lnB>
                  </a:tcPr>
                </a:tc>
                <a:tc>
                  <a:txBody>
                    <a:bodyPr/>
                    <a:lstStyle/>
                    <a:p>
                      <a:pPr algn="r" fontAlgn="b"/>
                      <a:r>
                        <a:rPr lang="en-GB" sz="1000" b="0" i="0" u="none" strike="noStrike" dirty="0">
                          <a:solidFill>
                            <a:srgbClr val="000000"/>
                          </a:solidFill>
                          <a:effectLst/>
                          <a:latin typeface="Noto Sans" panose="020B0502040504020204" pitchFamily="34" charset="0"/>
                          <a:ea typeface="Noto Sans" panose="020B0502040504020204" pitchFamily="34" charset="0"/>
                        </a:rPr>
                        <a:t>68</a:t>
                      </a:r>
                    </a:p>
                  </a:txBody>
                  <a:tcPr marL="8821" marR="8821" marT="8821" marB="0" anchor="b">
                    <a:lnL>
                      <a:noFill/>
                    </a:lnL>
                    <a:lnR>
                      <a:noFill/>
                    </a:lnR>
                    <a:lnT>
                      <a:noFill/>
                    </a:lnT>
                    <a:lnB>
                      <a:noFill/>
                    </a:lnB>
                  </a:tcPr>
                </a:tc>
                <a:extLst>
                  <a:ext uri="{0D108BD9-81ED-4DB2-BD59-A6C34878D82A}">
                    <a16:rowId xmlns:a16="http://schemas.microsoft.com/office/drawing/2014/main" val="187172797"/>
                  </a:ext>
                </a:extLst>
              </a:tr>
            </a:tbl>
          </a:graphicData>
        </a:graphic>
      </p:graphicFrame>
    </p:spTree>
    <p:extLst>
      <p:ext uri="{BB962C8B-B14F-4D97-AF65-F5344CB8AC3E}">
        <p14:creationId xmlns:p14="http://schemas.microsoft.com/office/powerpoint/2010/main" val="40429048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74200-B565-4CBE-A0BF-7909DE793C6F}"/>
              </a:ext>
            </a:extLst>
          </p:cNvPr>
          <p:cNvSpPr>
            <a:spLocks noGrp="1"/>
          </p:cNvSpPr>
          <p:nvPr>
            <p:ph type="ctrTitle"/>
          </p:nvPr>
        </p:nvSpPr>
        <p:spPr>
          <a:xfrm>
            <a:off x="845771" y="106519"/>
            <a:ext cx="8481258" cy="1352825"/>
          </a:xfrm>
        </p:spPr>
        <p:txBody>
          <a:bodyPr vert="horz" lIns="91440" tIns="45720" rIns="91440" bIns="45720" rtlCol="0" anchor="ctr" anchorCtr="1">
            <a:noAutofit/>
          </a:bodyPr>
          <a:lstStyle/>
          <a:p>
            <a:pPr algn="ctr"/>
            <a:r>
              <a:rPr lang="en-US" dirty="0">
                <a:latin typeface="Cocon Offc" panose="020B0504020101020102" pitchFamily="34" charset="0"/>
              </a:rPr>
              <a:t>Case study 2</a:t>
            </a:r>
          </a:p>
        </p:txBody>
      </p:sp>
      <p:sp>
        <p:nvSpPr>
          <p:cNvPr id="35" name="Isosceles Triangle 34">
            <a:extLst>
              <a:ext uri="{FF2B5EF4-FFF2-40B4-BE49-F238E27FC236}">
                <a16:creationId xmlns:a16="http://schemas.microsoft.com/office/drawing/2014/main" id="{AA330523-F25B-4007-B3E5-ABB5637D1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E474793D-F584-4CB0-8FDF-5E224F330824}"/>
              </a:ext>
            </a:extLst>
          </p:cNvPr>
          <p:cNvSpPr/>
          <p:nvPr/>
        </p:nvSpPr>
        <p:spPr>
          <a:xfrm>
            <a:off x="9667269" y="5828853"/>
            <a:ext cx="2304991" cy="4949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Noto Sans" panose="020B0502040504020204" pitchFamily="34" charset="0"/>
                <a:ea typeface="Noto Sans" panose="020B0502040504020204" pitchFamily="34" charset="0"/>
              </a:rPr>
              <a:t>20 March 2019</a:t>
            </a:r>
          </a:p>
        </p:txBody>
      </p:sp>
      <p:pic>
        <p:nvPicPr>
          <p:cNvPr id="10" name="Picture 9">
            <a:extLst>
              <a:ext uri="{FF2B5EF4-FFF2-40B4-BE49-F238E27FC236}">
                <a16:creationId xmlns:a16="http://schemas.microsoft.com/office/drawing/2014/main" id="{BFE8309F-32C1-4FB2-A67B-C1E37DDB709E}"/>
              </a:ext>
            </a:extLst>
          </p:cNvPr>
          <p:cNvPicPr>
            <a:picLocks noChangeAspect="1"/>
          </p:cNvPicPr>
          <p:nvPr/>
        </p:nvPicPr>
        <p:blipFill>
          <a:blip r:embed="rId2"/>
          <a:stretch>
            <a:fillRect/>
          </a:stretch>
        </p:blipFill>
        <p:spPr>
          <a:xfrm>
            <a:off x="82896" y="5337542"/>
            <a:ext cx="1086056" cy="1477589"/>
          </a:xfrm>
          <a:prstGeom prst="rect">
            <a:avLst/>
          </a:prstGeom>
        </p:spPr>
      </p:pic>
      <p:pic>
        <p:nvPicPr>
          <p:cNvPr id="11" name="Picture 10">
            <a:extLst>
              <a:ext uri="{FF2B5EF4-FFF2-40B4-BE49-F238E27FC236}">
                <a16:creationId xmlns:a16="http://schemas.microsoft.com/office/drawing/2014/main" id="{1E31F7C4-D161-4369-8E91-0C04932A1AB0}"/>
              </a:ext>
            </a:extLst>
          </p:cNvPr>
          <p:cNvPicPr>
            <a:picLocks noChangeAspect="1"/>
          </p:cNvPicPr>
          <p:nvPr/>
        </p:nvPicPr>
        <p:blipFill>
          <a:blip r:embed="rId3"/>
          <a:stretch>
            <a:fillRect/>
          </a:stretch>
        </p:blipFill>
        <p:spPr>
          <a:xfrm>
            <a:off x="9455245" y="106519"/>
            <a:ext cx="2659573" cy="1352825"/>
          </a:xfrm>
          <a:prstGeom prst="rect">
            <a:avLst/>
          </a:prstGeom>
        </p:spPr>
      </p:pic>
      <p:sp>
        <p:nvSpPr>
          <p:cNvPr id="6" name="Subtitle 5">
            <a:extLst>
              <a:ext uri="{FF2B5EF4-FFF2-40B4-BE49-F238E27FC236}">
                <a16:creationId xmlns:a16="http://schemas.microsoft.com/office/drawing/2014/main" id="{D9E42277-91FB-48E7-932D-B7A98B82B029}"/>
              </a:ext>
            </a:extLst>
          </p:cNvPr>
          <p:cNvSpPr>
            <a:spLocks noGrp="1"/>
          </p:cNvSpPr>
          <p:nvPr>
            <p:ph type="subTitle" idx="1"/>
          </p:nvPr>
        </p:nvSpPr>
        <p:spPr>
          <a:xfrm>
            <a:off x="1534641" y="5527886"/>
            <a:ext cx="8055925" cy="1096899"/>
          </a:xfrm>
        </p:spPr>
        <p:txBody>
          <a:bodyPr>
            <a:normAutofit/>
          </a:bodyPr>
          <a:lstStyle/>
          <a:p>
            <a:pPr algn="l">
              <a:spcBef>
                <a:spcPts val="0"/>
              </a:spcBef>
            </a:pPr>
            <a:r>
              <a:rPr lang="en-GB" sz="1600" dirty="0">
                <a:latin typeface="Noto Sans" panose="020B0502040504020204" pitchFamily="34" charset="0"/>
                <a:ea typeface="Noto Sans" panose="020B0502040504020204" pitchFamily="34" charset="0"/>
              </a:rPr>
              <a:t>Where provenance/quarantine periods are specified, the number of units required can influence whether we use contract grow to protect the scheme, or influence when we bring items into stock to meet quarantine provisions.</a:t>
            </a:r>
          </a:p>
        </p:txBody>
      </p:sp>
      <p:graphicFrame>
        <p:nvGraphicFramePr>
          <p:cNvPr id="4" name="Table 3">
            <a:extLst>
              <a:ext uri="{FF2B5EF4-FFF2-40B4-BE49-F238E27FC236}">
                <a16:creationId xmlns:a16="http://schemas.microsoft.com/office/drawing/2014/main" id="{6ECDD05F-424D-4336-86C5-791FF15088F2}"/>
              </a:ext>
            </a:extLst>
          </p:cNvPr>
          <p:cNvGraphicFramePr>
            <a:graphicFrameLocks noGrp="1"/>
          </p:cNvGraphicFramePr>
          <p:nvPr>
            <p:extLst>
              <p:ext uri="{D42A27DB-BD31-4B8C-83A1-F6EECF244321}">
                <p14:modId xmlns:p14="http://schemas.microsoft.com/office/powerpoint/2010/main" val="374984109"/>
              </p:ext>
            </p:extLst>
          </p:nvPr>
        </p:nvGraphicFramePr>
        <p:xfrm>
          <a:off x="685511" y="1407143"/>
          <a:ext cx="5410489" cy="4003422"/>
        </p:xfrm>
        <a:graphic>
          <a:graphicData uri="http://schemas.openxmlformats.org/drawingml/2006/table">
            <a:tbl>
              <a:tblPr/>
              <a:tblGrid>
                <a:gridCol w="2502571">
                  <a:extLst>
                    <a:ext uri="{9D8B030D-6E8A-4147-A177-3AD203B41FA5}">
                      <a16:colId xmlns:a16="http://schemas.microsoft.com/office/drawing/2014/main" val="3407864568"/>
                    </a:ext>
                  </a:extLst>
                </a:gridCol>
                <a:gridCol w="625643">
                  <a:extLst>
                    <a:ext uri="{9D8B030D-6E8A-4147-A177-3AD203B41FA5}">
                      <a16:colId xmlns:a16="http://schemas.microsoft.com/office/drawing/2014/main" val="2892254980"/>
                    </a:ext>
                  </a:extLst>
                </a:gridCol>
                <a:gridCol w="481716">
                  <a:extLst>
                    <a:ext uri="{9D8B030D-6E8A-4147-A177-3AD203B41FA5}">
                      <a16:colId xmlns:a16="http://schemas.microsoft.com/office/drawing/2014/main" val="4205368050"/>
                    </a:ext>
                  </a:extLst>
                </a:gridCol>
                <a:gridCol w="660890">
                  <a:extLst>
                    <a:ext uri="{9D8B030D-6E8A-4147-A177-3AD203B41FA5}">
                      <a16:colId xmlns:a16="http://schemas.microsoft.com/office/drawing/2014/main" val="4168048323"/>
                    </a:ext>
                  </a:extLst>
                </a:gridCol>
                <a:gridCol w="540462">
                  <a:extLst>
                    <a:ext uri="{9D8B030D-6E8A-4147-A177-3AD203B41FA5}">
                      <a16:colId xmlns:a16="http://schemas.microsoft.com/office/drawing/2014/main" val="1242709645"/>
                    </a:ext>
                  </a:extLst>
                </a:gridCol>
                <a:gridCol w="599207">
                  <a:extLst>
                    <a:ext uri="{9D8B030D-6E8A-4147-A177-3AD203B41FA5}">
                      <a16:colId xmlns:a16="http://schemas.microsoft.com/office/drawing/2014/main" val="4147506081"/>
                    </a:ext>
                  </a:extLst>
                </a:gridCol>
              </a:tblGrid>
              <a:tr h="176429">
                <a:tc>
                  <a:txBody>
                    <a:bodyPr/>
                    <a:lstStyle/>
                    <a:p>
                      <a:pPr algn="l" fontAlgn="b"/>
                      <a:r>
                        <a:rPr lang="en-GB" sz="1000" b="1" i="0" u="none" strike="noStrike" dirty="0">
                          <a:solidFill>
                            <a:srgbClr val="000000"/>
                          </a:solidFill>
                          <a:effectLst/>
                          <a:latin typeface="Noto Sans" panose="020B0502040504020204" pitchFamily="34" charset="0"/>
                          <a:ea typeface="Noto Sans" panose="020B0502040504020204" pitchFamily="34" charset="0"/>
                        </a:rPr>
                        <a:t>Description</a:t>
                      </a:r>
                    </a:p>
                  </a:txBody>
                  <a:tcPr marL="8821" marR="8821" marT="8821" marB="0" anchor="b">
                    <a:lnL>
                      <a:noFill/>
                    </a:lnL>
                    <a:lnR>
                      <a:noFill/>
                    </a:lnR>
                    <a:lnT>
                      <a:noFill/>
                    </a:lnT>
                    <a:lnB>
                      <a:noFill/>
                    </a:lnB>
                  </a:tcPr>
                </a:tc>
                <a:tc>
                  <a:txBody>
                    <a:bodyPr/>
                    <a:lstStyle/>
                    <a:p>
                      <a:pPr algn="l" fontAlgn="b"/>
                      <a:r>
                        <a:rPr lang="en-GB" sz="1000" b="1" i="0" u="none" strike="noStrike" dirty="0">
                          <a:solidFill>
                            <a:srgbClr val="000000"/>
                          </a:solidFill>
                          <a:effectLst/>
                          <a:latin typeface="Noto Sans" panose="020B0502040504020204" pitchFamily="34" charset="0"/>
                          <a:ea typeface="Noto Sans" panose="020B0502040504020204" pitchFamily="34" charset="0"/>
                        </a:rPr>
                        <a:t>Type</a:t>
                      </a:r>
                    </a:p>
                  </a:txBody>
                  <a:tcPr marL="8821" marR="8821" marT="8821" marB="0" anchor="b">
                    <a:lnL>
                      <a:noFill/>
                    </a:lnL>
                    <a:lnR>
                      <a:noFill/>
                    </a:lnR>
                    <a:lnT>
                      <a:noFill/>
                    </a:lnT>
                    <a:lnB>
                      <a:noFill/>
                    </a:lnB>
                  </a:tcPr>
                </a:tc>
                <a:tc>
                  <a:txBody>
                    <a:bodyPr/>
                    <a:lstStyle/>
                    <a:p>
                      <a:pPr algn="ctr" fontAlgn="b"/>
                      <a:r>
                        <a:rPr lang="en-GB" sz="1000" b="1" i="0" u="none" strike="noStrike" dirty="0">
                          <a:solidFill>
                            <a:srgbClr val="000000"/>
                          </a:solidFill>
                          <a:effectLst/>
                          <a:latin typeface="Noto Sans" panose="020B0502040504020204" pitchFamily="34" charset="0"/>
                          <a:ea typeface="Noto Sans" panose="020B0502040504020204" pitchFamily="34" charset="0"/>
                        </a:rPr>
                        <a:t>Form</a:t>
                      </a:r>
                    </a:p>
                  </a:txBody>
                  <a:tcPr marL="8821" marR="8821" marT="8821" marB="0" anchor="b">
                    <a:lnL>
                      <a:noFill/>
                    </a:lnL>
                    <a:lnR>
                      <a:noFill/>
                    </a:lnR>
                    <a:lnT>
                      <a:noFill/>
                    </a:lnT>
                    <a:lnB>
                      <a:noFill/>
                    </a:lnB>
                  </a:tcPr>
                </a:tc>
                <a:tc>
                  <a:txBody>
                    <a:bodyPr/>
                    <a:lstStyle/>
                    <a:p>
                      <a:pPr algn="ctr" fontAlgn="b"/>
                      <a:r>
                        <a:rPr lang="en-GB" sz="1000" b="1" i="0" u="none" strike="noStrike" dirty="0">
                          <a:solidFill>
                            <a:srgbClr val="000000"/>
                          </a:solidFill>
                          <a:effectLst/>
                          <a:latin typeface="Noto Sans" panose="020B0502040504020204" pitchFamily="34" charset="0"/>
                          <a:ea typeface="Noto Sans" panose="020B0502040504020204" pitchFamily="34" charset="0"/>
                        </a:rPr>
                        <a:t>Size</a:t>
                      </a:r>
                    </a:p>
                  </a:txBody>
                  <a:tcPr marL="8821" marR="8821" marT="8821" marB="0" anchor="b">
                    <a:lnL>
                      <a:noFill/>
                    </a:lnL>
                    <a:lnR>
                      <a:noFill/>
                    </a:lnR>
                    <a:lnT>
                      <a:noFill/>
                    </a:lnT>
                    <a:lnB>
                      <a:noFill/>
                    </a:lnB>
                  </a:tcPr>
                </a:tc>
                <a:tc>
                  <a:txBody>
                    <a:bodyPr/>
                    <a:lstStyle/>
                    <a:p>
                      <a:pPr algn="ctr" fontAlgn="b"/>
                      <a:r>
                        <a:rPr lang="en-GB" sz="1000" b="1" i="0" u="none" strike="noStrike" dirty="0">
                          <a:solidFill>
                            <a:srgbClr val="000000"/>
                          </a:solidFill>
                          <a:effectLst/>
                          <a:latin typeface="Noto Sans" panose="020B0502040504020204" pitchFamily="34" charset="0"/>
                          <a:ea typeface="Noto Sans" panose="020B0502040504020204" pitchFamily="34" charset="0"/>
                        </a:rPr>
                        <a:t>Spread</a:t>
                      </a:r>
                    </a:p>
                  </a:txBody>
                  <a:tcPr marL="8821" marR="8821" marT="8821" marB="0" anchor="b">
                    <a:lnL>
                      <a:noFill/>
                    </a:lnL>
                    <a:lnR>
                      <a:noFill/>
                    </a:lnR>
                    <a:lnT>
                      <a:noFill/>
                    </a:lnT>
                    <a:lnB>
                      <a:noFill/>
                    </a:lnB>
                  </a:tcPr>
                </a:tc>
                <a:tc>
                  <a:txBody>
                    <a:bodyPr/>
                    <a:lstStyle/>
                    <a:p>
                      <a:pPr algn="r" fontAlgn="b"/>
                      <a:r>
                        <a:rPr lang="en-GB" sz="1000" b="1" i="0" u="none" strike="noStrike" dirty="0">
                          <a:solidFill>
                            <a:srgbClr val="000000"/>
                          </a:solidFill>
                          <a:effectLst/>
                          <a:latin typeface="Noto Sans" panose="020B0502040504020204" pitchFamily="34" charset="0"/>
                          <a:ea typeface="Noto Sans" panose="020B0502040504020204" pitchFamily="34" charset="0"/>
                        </a:rPr>
                        <a:t>Order Qty</a:t>
                      </a:r>
                    </a:p>
                  </a:txBody>
                  <a:tcPr marL="8821" marR="8821" marT="8821" marB="0" anchor="b">
                    <a:lnL>
                      <a:noFill/>
                    </a:lnL>
                    <a:lnR>
                      <a:noFill/>
                    </a:lnR>
                    <a:lnT>
                      <a:noFill/>
                    </a:lnT>
                    <a:lnB w="6350" cap="flat" cmpd="sng" algn="ctr">
                      <a:solidFill>
                        <a:srgbClr val="375623"/>
                      </a:solidFill>
                      <a:prstDash val="solid"/>
                      <a:round/>
                      <a:headEnd type="none" w="med" len="med"/>
                      <a:tailEnd type="none" w="med" len="med"/>
                    </a:lnB>
                  </a:tcPr>
                </a:tc>
                <a:extLst>
                  <a:ext uri="{0D108BD9-81ED-4DB2-BD59-A6C34878D82A}">
                    <a16:rowId xmlns:a16="http://schemas.microsoft.com/office/drawing/2014/main" val="4030626315"/>
                  </a:ext>
                </a:extLst>
              </a:tr>
              <a:tr h="176429">
                <a:tc>
                  <a:txBody>
                    <a:bodyPr/>
                    <a:lstStyle/>
                    <a:p>
                      <a:pPr algn="l" fontAlgn="b"/>
                      <a:r>
                        <a:rPr lang="en-GB" sz="1000" b="0" i="0" u="none" strike="noStrike">
                          <a:solidFill>
                            <a:srgbClr val="000000"/>
                          </a:solidFill>
                          <a:effectLst/>
                          <a:latin typeface="Noto Sans" panose="020B0502040504020204" pitchFamily="34" charset="0"/>
                          <a:ea typeface="Noto Sans" panose="020B0502040504020204" pitchFamily="34" charset="0"/>
                        </a:rPr>
                        <a:t>Agapanthus africanus</a:t>
                      </a:r>
                    </a:p>
                  </a:txBody>
                  <a:tcPr marL="8821" marR="8821" marT="8821" marB="0" anchor="b">
                    <a:lnL>
                      <a:noFill/>
                    </a:lnL>
                    <a:lnR>
                      <a:noFill/>
                    </a:lnR>
                    <a:lnT>
                      <a:noFill/>
                    </a:lnT>
                    <a:lnB>
                      <a:noFill/>
                    </a:lnB>
                  </a:tcPr>
                </a:tc>
                <a:tc>
                  <a:txBody>
                    <a:bodyPr/>
                    <a:lstStyle/>
                    <a:p>
                      <a:pPr algn="l" fontAlgn="b"/>
                      <a:r>
                        <a:rPr lang="en-GB" sz="1000" b="0" i="0" u="none" strike="noStrike">
                          <a:solidFill>
                            <a:srgbClr val="000000"/>
                          </a:solidFill>
                          <a:effectLst/>
                          <a:latin typeface="Noto Sans" panose="020B0502040504020204" pitchFamily="34" charset="0"/>
                          <a:ea typeface="Noto Sans" panose="020B0502040504020204" pitchFamily="34" charset="0"/>
                        </a:rPr>
                        <a:t>Regular</a:t>
                      </a:r>
                    </a:p>
                  </a:txBody>
                  <a:tcPr marL="8821" marR="8821" marT="8821" marB="0" anchor="b">
                    <a:lnL>
                      <a:noFill/>
                    </a:lnL>
                    <a:lnR>
                      <a:noFill/>
                    </a:lnR>
                    <a:lnT>
                      <a:noFill/>
                    </a:lnT>
                    <a:lnB>
                      <a:noFill/>
                    </a:lnB>
                  </a:tcPr>
                </a:tc>
                <a:tc>
                  <a:txBody>
                    <a:bodyPr/>
                    <a:lstStyle/>
                    <a:p>
                      <a:pPr algn="ctr" fontAlgn="b"/>
                      <a:r>
                        <a:rPr lang="en-GB" sz="1000" b="0" i="0" u="none" strike="noStrike">
                          <a:solidFill>
                            <a:srgbClr val="000000"/>
                          </a:solidFill>
                          <a:effectLst/>
                          <a:latin typeface="Noto Sans" panose="020B0502040504020204" pitchFamily="34" charset="0"/>
                          <a:ea typeface="Noto Sans" panose="020B0502040504020204" pitchFamily="34" charset="0"/>
                        </a:rPr>
                        <a:t>3 litre</a:t>
                      </a:r>
                    </a:p>
                  </a:txBody>
                  <a:tcPr marL="8821" marR="8821" marT="8821" marB="0" anchor="b">
                    <a:lnL>
                      <a:noFill/>
                    </a:lnL>
                    <a:lnR>
                      <a:noFill/>
                    </a:lnR>
                    <a:lnT>
                      <a:noFill/>
                    </a:lnT>
                    <a:lnB>
                      <a:noFill/>
                    </a:lnB>
                  </a:tcPr>
                </a:tc>
                <a:tc>
                  <a:txBody>
                    <a:bodyPr/>
                    <a:lstStyle/>
                    <a:p>
                      <a:pPr algn="ctr" fontAlgn="b"/>
                      <a:r>
                        <a:rPr lang="en-GB" sz="1000" b="0" i="0" u="none" strike="noStrike" dirty="0">
                          <a:solidFill>
                            <a:srgbClr val="000000"/>
                          </a:solidFill>
                          <a:effectLst/>
                          <a:latin typeface="Noto Sans" panose="020B0502040504020204" pitchFamily="34" charset="0"/>
                          <a:ea typeface="Noto Sans" panose="020B0502040504020204" pitchFamily="34" charset="0"/>
                        </a:rPr>
                        <a:t>---</a:t>
                      </a:r>
                    </a:p>
                  </a:txBody>
                  <a:tcPr marL="8821" marR="8821" marT="8821" marB="0" anchor="b">
                    <a:lnL>
                      <a:noFill/>
                    </a:lnL>
                    <a:lnR>
                      <a:noFill/>
                    </a:lnR>
                    <a:lnT>
                      <a:noFill/>
                    </a:lnT>
                    <a:lnB>
                      <a:noFill/>
                    </a:lnB>
                  </a:tcPr>
                </a:tc>
                <a:tc>
                  <a:txBody>
                    <a:bodyPr/>
                    <a:lstStyle/>
                    <a:p>
                      <a:pPr algn="ctr" fontAlgn="b"/>
                      <a:r>
                        <a:rPr lang="en-GB" sz="1000" b="0" i="0" u="none" strike="noStrike">
                          <a:solidFill>
                            <a:srgbClr val="000000"/>
                          </a:solidFill>
                          <a:effectLst/>
                          <a:latin typeface="Noto Sans" panose="020B0502040504020204" pitchFamily="34" charset="0"/>
                          <a:ea typeface="Noto Sans" panose="020B0502040504020204" pitchFamily="34" charset="0"/>
                        </a:rPr>
                        <a:t>---</a:t>
                      </a:r>
                    </a:p>
                  </a:txBody>
                  <a:tcPr marL="8821" marR="8821" marT="8821" marB="0" anchor="b">
                    <a:lnL>
                      <a:noFill/>
                    </a:lnL>
                    <a:lnR w="6350" cap="flat" cmpd="sng" algn="ctr">
                      <a:solidFill>
                        <a:srgbClr val="375623"/>
                      </a:solidFill>
                      <a:prstDash val="solid"/>
                      <a:round/>
                      <a:headEnd type="none" w="med" len="med"/>
                      <a:tailEnd type="none" w="med" len="med"/>
                    </a:lnR>
                    <a:lnT>
                      <a:noFill/>
                    </a:lnT>
                    <a:lnB>
                      <a:noFill/>
                    </a:lnB>
                  </a:tcPr>
                </a:tc>
                <a:tc>
                  <a:txBody>
                    <a:bodyPr/>
                    <a:lstStyle/>
                    <a:p>
                      <a:pPr algn="r" fontAlgn="b"/>
                      <a:r>
                        <a:rPr lang="en-GB" sz="1000" b="0" i="0" u="none" strike="noStrike" dirty="0">
                          <a:solidFill>
                            <a:srgbClr val="FF0000"/>
                          </a:solidFill>
                          <a:effectLst/>
                          <a:latin typeface="Noto Sans" panose="020B0502040504020204" pitchFamily="34" charset="0"/>
                          <a:ea typeface="Noto Sans" panose="020B0502040504020204" pitchFamily="34" charset="0"/>
                        </a:rPr>
                        <a:t>639</a:t>
                      </a:r>
                    </a:p>
                  </a:txBody>
                  <a:tcPr marL="8821" marR="8821" marT="8821" marB="0" anchor="b">
                    <a:lnL w="6350" cap="flat" cmpd="sng" algn="ctr">
                      <a:solidFill>
                        <a:srgbClr val="375623"/>
                      </a:solidFill>
                      <a:prstDash val="solid"/>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solidFill>
                      <a:srgbClr val="FFF2CC"/>
                    </a:solidFill>
                  </a:tcPr>
                </a:tc>
                <a:extLst>
                  <a:ext uri="{0D108BD9-81ED-4DB2-BD59-A6C34878D82A}">
                    <a16:rowId xmlns:a16="http://schemas.microsoft.com/office/drawing/2014/main" val="3804534040"/>
                  </a:ext>
                </a:extLst>
              </a:tr>
              <a:tr h="176429">
                <a:tc>
                  <a:txBody>
                    <a:bodyPr/>
                    <a:lstStyle/>
                    <a:p>
                      <a:pPr algn="l" fontAlgn="b"/>
                      <a:r>
                        <a:rPr lang="en-GB" sz="1000" b="0" i="0" u="none" strike="noStrike">
                          <a:solidFill>
                            <a:srgbClr val="000000"/>
                          </a:solidFill>
                          <a:effectLst/>
                          <a:latin typeface="Noto Sans" panose="020B0502040504020204" pitchFamily="34" charset="0"/>
                          <a:ea typeface="Noto Sans" panose="020B0502040504020204" pitchFamily="34" charset="0"/>
                        </a:rPr>
                        <a:t>Anemone x hybrida 'Honorine Jobert'</a:t>
                      </a:r>
                    </a:p>
                  </a:txBody>
                  <a:tcPr marL="8821" marR="8821" marT="8821" marB="0" anchor="b">
                    <a:lnL>
                      <a:noFill/>
                    </a:lnL>
                    <a:lnR>
                      <a:noFill/>
                    </a:lnR>
                    <a:lnT>
                      <a:noFill/>
                    </a:lnT>
                    <a:lnB>
                      <a:noFill/>
                    </a:lnB>
                  </a:tcPr>
                </a:tc>
                <a:tc>
                  <a:txBody>
                    <a:bodyPr/>
                    <a:lstStyle/>
                    <a:p>
                      <a:pPr algn="l" fontAlgn="b"/>
                      <a:r>
                        <a:rPr lang="en-GB" sz="1000" b="0" i="0" u="none" strike="noStrike">
                          <a:solidFill>
                            <a:srgbClr val="000000"/>
                          </a:solidFill>
                          <a:effectLst/>
                          <a:latin typeface="Noto Sans" panose="020B0502040504020204" pitchFamily="34" charset="0"/>
                          <a:ea typeface="Noto Sans" panose="020B0502040504020204" pitchFamily="34" charset="0"/>
                        </a:rPr>
                        <a:t>Regular</a:t>
                      </a:r>
                    </a:p>
                  </a:txBody>
                  <a:tcPr marL="8821" marR="8821" marT="8821" marB="0" anchor="b">
                    <a:lnL>
                      <a:noFill/>
                    </a:lnL>
                    <a:lnR>
                      <a:noFill/>
                    </a:lnR>
                    <a:lnT>
                      <a:noFill/>
                    </a:lnT>
                    <a:lnB>
                      <a:noFill/>
                    </a:lnB>
                  </a:tcPr>
                </a:tc>
                <a:tc>
                  <a:txBody>
                    <a:bodyPr/>
                    <a:lstStyle/>
                    <a:p>
                      <a:pPr algn="ctr" fontAlgn="b"/>
                      <a:r>
                        <a:rPr lang="en-GB" sz="1000" b="0" i="0" u="none" strike="noStrike">
                          <a:solidFill>
                            <a:srgbClr val="000000"/>
                          </a:solidFill>
                          <a:effectLst/>
                          <a:latin typeface="Noto Sans" panose="020B0502040504020204" pitchFamily="34" charset="0"/>
                          <a:ea typeface="Noto Sans" panose="020B0502040504020204" pitchFamily="34" charset="0"/>
                        </a:rPr>
                        <a:t>3 litre</a:t>
                      </a:r>
                    </a:p>
                  </a:txBody>
                  <a:tcPr marL="8821" marR="8821" marT="8821" marB="0" anchor="b">
                    <a:lnL>
                      <a:noFill/>
                    </a:lnL>
                    <a:lnR>
                      <a:noFill/>
                    </a:lnR>
                    <a:lnT>
                      <a:noFill/>
                    </a:lnT>
                    <a:lnB>
                      <a:noFill/>
                    </a:lnB>
                  </a:tcPr>
                </a:tc>
                <a:tc>
                  <a:txBody>
                    <a:bodyPr/>
                    <a:lstStyle/>
                    <a:p>
                      <a:pPr algn="ctr" fontAlgn="b"/>
                      <a:r>
                        <a:rPr lang="en-GB" sz="1000" b="0" i="0" u="none" strike="noStrike">
                          <a:solidFill>
                            <a:srgbClr val="000000"/>
                          </a:solidFill>
                          <a:effectLst/>
                          <a:latin typeface="Noto Sans" panose="020B0502040504020204" pitchFamily="34" charset="0"/>
                          <a:ea typeface="Noto Sans" panose="020B0502040504020204" pitchFamily="34" charset="0"/>
                        </a:rPr>
                        <a:t>---</a:t>
                      </a:r>
                    </a:p>
                  </a:txBody>
                  <a:tcPr marL="8821" marR="8821" marT="8821" marB="0" anchor="b">
                    <a:lnL>
                      <a:noFill/>
                    </a:lnL>
                    <a:lnR>
                      <a:noFill/>
                    </a:lnR>
                    <a:lnT>
                      <a:noFill/>
                    </a:lnT>
                    <a:lnB>
                      <a:noFill/>
                    </a:lnB>
                  </a:tcPr>
                </a:tc>
                <a:tc>
                  <a:txBody>
                    <a:bodyPr/>
                    <a:lstStyle/>
                    <a:p>
                      <a:pPr algn="ctr" fontAlgn="b"/>
                      <a:r>
                        <a:rPr lang="en-GB" sz="1000" b="0" i="0" u="none" strike="noStrike">
                          <a:solidFill>
                            <a:srgbClr val="000000"/>
                          </a:solidFill>
                          <a:effectLst/>
                          <a:latin typeface="Noto Sans" panose="020B0502040504020204" pitchFamily="34" charset="0"/>
                          <a:ea typeface="Noto Sans" panose="020B0502040504020204" pitchFamily="34" charset="0"/>
                        </a:rPr>
                        <a:t>---</a:t>
                      </a:r>
                    </a:p>
                  </a:txBody>
                  <a:tcPr marL="8821" marR="8821" marT="8821" marB="0" anchor="b">
                    <a:lnL>
                      <a:noFill/>
                    </a:lnL>
                    <a:lnR w="6350" cap="flat" cmpd="sng" algn="ctr">
                      <a:solidFill>
                        <a:srgbClr val="375623"/>
                      </a:solidFill>
                      <a:prstDash val="solid"/>
                      <a:round/>
                      <a:headEnd type="none" w="med" len="med"/>
                      <a:tailEnd type="none" w="med" len="med"/>
                    </a:lnR>
                    <a:lnT>
                      <a:noFill/>
                    </a:lnT>
                    <a:lnB>
                      <a:noFill/>
                    </a:lnB>
                  </a:tcPr>
                </a:tc>
                <a:tc>
                  <a:txBody>
                    <a:bodyPr/>
                    <a:lstStyle/>
                    <a:p>
                      <a:pPr algn="r" fontAlgn="b"/>
                      <a:r>
                        <a:rPr lang="en-GB" sz="1000" b="0" i="0" u="none" strike="noStrike" dirty="0">
                          <a:solidFill>
                            <a:srgbClr val="FF0000"/>
                          </a:solidFill>
                          <a:effectLst/>
                          <a:latin typeface="Noto Sans" panose="020B0502040504020204" pitchFamily="34" charset="0"/>
                          <a:ea typeface="Noto Sans" panose="020B0502040504020204" pitchFamily="34" charset="0"/>
                        </a:rPr>
                        <a:t>571</a:t>
                      </a:r>
                    </a:p>
                  </a:txBody>
                  <a:tcPr marL="8821" marR="8821" marT="8821" marB="0" anchor="b">
                    <a:lnL w="6350" cap="flat" cmpd="sng" algn="ctr">
                      <a:solidFill>
                        <a:srgbClr val="375623"/>
                      </a:solidFill>
                      <a:prstDash val="solid"/>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solidFill>
                      <a:srgbClr val="FFF2CC"/>
                    </a:solidFill>
                  </a:tcPr>
                </a:tc>
                <a:extLst>
                  <a:ext uri="{0D108BD9-81ED-4DB2-BD59-A6C34878D82A}">
                    <a16:rowId xmlns:a16="http://schemas.microsoft.com/office/drawing/2014/main" val="1894203407"/>
                  </a:ext>
                </a:extLst>
              </a:tr>
              <a:tr h="176429">
                <a:tc>
                  <a:txBody>
                    <a:bodyPr/>
                    <a:lstStyle/>
                    <a:p>
                      <a:pPr algn="l" fontAlgn="b"/>
                      <a:r>
                        <a:rPr lang="de-DE" sz="1000" b="0" i="0" u="none" strike="noStrike">
                          <a:solidFill>
                            <a:srgbClr val="000000"/>
                          </a:solidFill>
                          <a:effectLst/>
                          <a:latin typeface="Noto Sans" panose="020B0502040504020204" pitchFamily="34" charset="0"/>
                          <a:ea typeface="Noto Sans" panose="020B0502040504020204" pitchFamily="34" charset="0"/>
                        </a:rPr>
                        <a:t>Astilbe x arendsii 'Brautschleier'  White</a:t>
                      </a:r>
                    </a:p>
                  </a:txBody>
                  <a:tcPr marL="8821" marR="8821" marT="8821" marB="0" anchor="b">
                    <a:lnL>
                      <a:noFill/>
                    </a:lnL>
                    <a:lnR>
                      <a:noFill/>
                    </a:lnR>
                    <a:lnT>
                      <a:noFill/>
                    </a:lnT>
                    <a:lnB>
                      <a:noFill/>
                    </a:lnB>
                  </a:tcPr>
                </a:tc>
                <a:tc>
                  <a:txBody>
                    <a:bodyPr/>
                    <a:lstStyle/>
                    <a:p>
                      <a:pPr algn="l" fontAlgn="b"/>
                      <a:r>
                        <a:rPr lang="en-GB" sz="1000" b="0" i="0" u="none" strike="noStrike">
                          <a:solidFill>
                            <a:srgbClr val="000000"/>
                          </a:solidFill>
                          <a:effectLst/>
                          <a:latin typeface="Noto Sans" panose="020B0502040504020204" pitchFamily="34" charset="0"/>
                          <a:ea typeface="Noto Sans" panose="020B0502040504020204" pitchFamily="34" charset="0"/>
                        </a:rPr>
                        <a:t>Regular</a:t>
                      </a:r>
                    </a:p>
                  </a:txBody>
                  <a:tcPr marL="8821" marR="8821" marT="8821" marB="0" anchor="b">
                    <a:lnL>
                      <a:noFill/>
                    </a:lnL>
                    <a:lnR>
                      <a:noFill/>
                    </a:lnR>
                    <a:lnT>
                      <a:noFill/>
                    </a:lnT>
                    <a:lnB>
                      <a:noFill/>
                    </a:lnB>
                  </a:tcPr>
                </a:tc>
                <a:tc>
                  <a:txBody>
                    <a:bodyPr/>
                    <a:lstStyle/>
                    <a:p>
                      <a:pPr algn="ctr" fontAlgn="b"/>
                      <a:r>
                        <a:rPr lang="en-GB" sz="1000" b="0" i="0" u="none" strike="noStrike">
                          <a:solidFill>
                            <a:srgbClr val="000000"/>
                          </a:solidFill>
                          <a:effectLst/>
                          <a:latin typeface="Noto Sans" panose="020B0502040504020204" pitchFamily="34" charset="0"/>
                          <a:ea typeface="Noto Sans" panose="020B0502040504020204" pitchFamily="34" charset="0"/>
                        </a:rPr>
                        <a:t>2 litre</a:t>
                      </a:r>
                    </a:p>
                  </a:txBody>
                  <a:tcPr marL="8821" marR="8821" marT="8821" marB="0" anchor="b">
                    <a:lnL>
                      <a:noFill/>
                    </a:lnL>
                    <a:lnR>
                      <a:noFill/>
                    </a:lnR>
                    <a:lnT>
                      <a:noFill/>
                    </a:lnT>
                    <a:lnB>
                      <a:noFill/>
                    </a:lnB>
                  </a:tcPr>
                </a:tc>
                <a:tc>
                  <a:txBody>
                    <a:bodyPr/>
                    <a:lstStyle/>
                    <a:p>
                      <a:pPr algn="ctr" fontAlgn="b"/>
                      <a:r>
                        <a:rPr lang="en-GB" sz="1000" b="0" i="0" u="none" strike="noStrike">
                          <a:solidFill>
                            <a:srgbClr val="000000"/>
                          </a:solidFill>
                          <a:effectLst/>
                          <a:latin typeface="Noto Sans" panose="020B0502040504020204" pitchFamily="34" charset="0"/>
                          <a:ea typeface="Noto Sans" panose="020B0502040504020204" pitchFamily="34" charset="0"/>
                        </a:rPr>
                        <a:t>---</a:t>
                      </a:r>
                    </a:p>
                  </a:txBody>
                  <a:tcPr marL="8821" marR="8821" marT="8821" marB="0" anchor="b">
                    <a:lnL>
                      <a:noFill/>
                    </a:lnL>
                    <a:lnR>
                      <a:noFill/>
                    </a:lnR>
                    <a:lnT>
                      <a:noFill/>
                    </a:lnT>
                    <a:lnB>
                      <a:noFill/>
                    </a:lnB>
                  </a:tcPr>
                </a:tc>
                <a:tc>
                  <a:txBody>
                    <a:bodyPr/>
                    <a:lstStyle/>
                    <a:p>
                      <a:pPr algn="ctr" fontAlgn="b"/>
                      <a:r>
                        <a:rPr lang="en-GB" sz="1000" b="0" i="0" u="none" strike="noStrike">
                          <a:solidFill>
                            <a:srgbClr val="000000"/>
                          </a:solidFill>
                          <a:effectLst/>
                          <a:latin typeface="Noto Sans" panose="020B0502040504020204" pitchFamily="34" charset="0"/>
                          <a:ea typeface="Noto Sans" panose="020B0502040504020204" pitchFamily="34" charset="0"/>
                        </a:rPr>
                        <a:t>---</a:t>
                      </a:r>
                    </a:p>
                  </a:txBody>
                  <a:tcPr marL="8821" marR="8821" marT="8821" marB="0" anchor="b">
                    <a:lnL>
                      <a:noFill/>
                    </a:lnL>
                    <a:lnR w="6350" cap="flat" cmpd="sng" algn="ctr">
                      <a:solidFill>
                        <a:srgbClr val="375623"/>
                      </a:solidFill>
                      <a:prstDash val="solid"/>
                      <a:round/>
                      <a:headEnd type="none" w="med" len="med"/>
                      <a:tailEnd type="none" w="med" len="med"/>
                    </a:lnR>
                    <a:lnT>
                      <a:noFill/>
                    </a:lnT>
                    <a:lnB>
                      <a:noFill/>
                    </a:lnB>
                  </a:tcPr>
                </a:tc>
                <a:tc>
                  <a:txBody>
                    <a:bodyPr/>
                    <a:lstStyle/>
                    <a:p>
                      <a:pPr algn="r" fontAlgn="b"/>
                      <a:r>
                        <a:rPr lang="en-GB" sz="1000" b="0" i="0" u="none" strike="noStrike">
                          <a:solidFill>
                            <a:srgbClr val="FF0000"/>
                          </a:solidFill>
                          <a:effectLst/>
                          <a:latin typeface="Noto Sans" panose="020B0502040504020204" pitchFamily="34" charset="0"/>
                          <a:ea typeface="Noto Sans" panose="020B0502040504020204" pitchFamily="34" charset="0"/>
                        </a:rPr>
                        <a:t>340</a:t>
                      </a:r>
                    </a:p>
                  </a:txBody>
                  <a:tcPr marL="8821" marR="8821" marT="8821" marB="0" anchor="b">
                    <a:lnL w="6350" cap="flat" cmpd="sng" algn="ctr">
                      <a:solidFill>
                        <a:srgbClr val="375623"/>
                      </a:solidFill>
                      <a:prstDash val="solid"/>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solidFill>
                      <a:srgbClr val="FFF2CC"/>
                    </a:solidFill>
                  </a:tcPr>
                </a:tc>
                <a:extLst>
                  <a:ext uri="{0D108BD9-81ED-4DB2-BD59-A6C34878D82A}">
                    <a16:rowId xmlns:a16="http://schemas.microsoft.com/office/drawing/2014/main" val="3155606916"/>
                  </a:ext>
                </a:extLst>
              </a:tr>
              <a:tr h="176429">
                <a:tc>
                  <a:txBody>
                    <a:bodyPr/>
                    <a:lstStyle/>
                    <a:p>
                      <a:pPr algn="l" fontAlgn="b"/>
                      <a:r>
                        <a:rPr lang="en-GB" sz="1000" b="0" i="0" u="none" strike="noStrike">
                          <a:solidFill>
                            <a:srgbClr val="000000"/>
                          </a:solidFill>
                          <a:effectLst/>
                          <a:latin typeface="Noto Sans" panose="020B0502040504020204" pitchFamily="34" charset="0"/>
                          <a:ea typeface="Noto Sans" panose="020B0502040504020204" pitchFamily="34" charset="0"/>
                        </a:rPr>
                        <a:t>Astrantia major 'Large White'</a:t>
                      </a:r>
                    </a:p>
                  </a:txBody>
                  <a:tcPr marL="8821" marR="8821" marT="8821" marB="0" anchor="b">
                    <a:lnL>
                      <a:noFill/>
                    </a:lnL>
                    <a:lnR>
                      <a:noFill/>
                    </a:lnR>
                    <a:lnT>
                      <a:noFill/>
                    </a:lnT>
                    <a:lnB>
                      <a:noFill/>
                    </a:lnB>
                  </a:tcPr>
                </a:tc>
                <a:tc>
                  <a:txBody>
                    <a:bodyPr/>
                    <a:lstStyle/>
                    <a:p>
                      <a:pPr algn="l" fontAlgn="b"/>
                      <a:r>
                        <a:rPr lang="en-GB" sz="1000" b="0" i="0" u="none" strike="noStrike">
                          <a:solidFill>
                            <a:srgbClr val="000000"/>
                          </a:solidFill>
                          <a:effectLst/>
                          <a:latin typeface="Noto Sans" panose="020B0502040504020204" pitchFamily="34" charset="0"/>
                          <a:ea typeface="Noto Sans" panose="020B0502040504020204" pitchFamily="34" charset="0"/>
                        </a:rPr>
                        <a:t>Regular</a:t>
                      </a:r>
                    </a:p>
                  </a:txBody>
                  <a:tcPr marL="8821" marR="8821" marT="8821" marB="0" anchor="b">
                    <a:lnL>
                      <a:noFill/>
                    </a:lnL>
                    <a:lnR>
                      <a:noFill/>
                    </a:lnR>
                    <a:lnT>
                      <a:noFill/>
                    </a:lnT>
                    <a:lnB>
                      <a:noFill/>
                    </a:lnB>
                  </a:tcPr>
                </a:tc>
                <a:tc>
                  <a:txBody>
                    <a:bodyPr/>
                    <a:lstStyle/>
                    <a:p>
                      <a:pPr algn="ctr" fontAlgn="b"/>
                      <a:r>
                        <a:rPr lang="en-GB" sz="1000" b="0" i="0" u="none" strike="noStrike">
                          <a:solidFill>
                            <a:srgbClr val="000000"/>
                          </a:solidFill>
                          <a:effectLst/>
                          <a:latin typeface="Noto Sans" panose="020B0502040504020204" pitchFamily="34" charset="0"/>
                          <a:ea typeface="Noto Sans" panose="020B0502040504020204" pitchFamily="34" charset="0"/>
                        </a:rPr>
                        <a:t>2 litre</a:t>
                      </a:r>
                    </a:p>
                  </a:txBody>
                  <a:tcPr marL="8821" marR="8821" marT="8821" marB="0" anchor="b">
                    <a:lnL>
                      <a:noFill/>
                    </a:lnL>
                    <a:lnR>
                      <a:noFill/>
                    </a:lnR>
                    <a:lnT>
                      <a:noFill/>
                    </a:lnT>
                    <a:lnB>
                      <a:noFill/>
                    </a:lnB>
                  </a:tcPr>
                </a:tc>
                <a:tc>
                  <a:txBody>
                    <a:bodyPr/>
                    <a:lstStyle/>
                    <a:p>
                      <a:pPr algn="ctr" fontAlgn="b"/>
                      <a:r>
                        <a:rPr lang="en-GB" sz="1000" b="0" i="0" u="none" strike="noStrike" dirty="0">
                          <a:solidFill>
                            <a:srgbClr val="000000"/>
                          </a:solidFill>
                          <a:effectLst/>
                          <a:latin typeface="Noto Sans" panose="020B0502040504020204" pitchFamily="34" charset="0"/>
                          <a:ea typeface="Noto Sans" panose="020B0502040504020204" pitchFamily="34" charset="0"/>
                        </a:rPr>
                        <a:t>---</a:t>
                      </a:r>
                    </a:p>
                  </a:txBody>
                  <a:tcPr marL="8821" marR="8821" marT="8821" marB="0" anchor="b">
                    <a:lnL>
                      <a:noFill/>
                    </a:lnL>
                    <a:lnR>
                      <a:noFill/>
                    </a:lnR>
                    <a:lnT>
                      <a:noFill/>
                    </a:lnT>
                    <a:lnB>
                      <a:noFill/>
                    </a:lnB>
                  </a:tcPr>
                </a:tc>
                <a:tc>
                  <a:txBody>
                    <a:bodyPr/>
                    <a:lstStyle/>
                    <a:p>
                      <a:pPr algn="ctr" fontAlgn="b"/>
                      <a:r>
                        <a:rPr lang="en-GB" sz="1000" b="0" i="0" u="none" strike="noStrike">
                          <a:solidFill>
                            <a:srgbClr val="000000"/>
                          </a:solidFill>
                          <a:effectLst/>
                          <a:latin typeface="Noto Sans" panose="020B0502040504020204" pitchFamily="34" charset="0"/>
                          <a:ea typeface="Noto Sans" panose="020B0502040504020204" pitchFamily="34" charset="0"/>
                        </a:rPr>
                        <a:t>---</a:t>
                      </a:r>
                    </a:p>
                  </a:txBody>
                  <a:tcPr marL="8821" marR="8821" marT="8821" marB="0" anchor="b">
                    <a:lnL>
                      <a:noFill/>
                    </a:lnL>
                    <a:lnR w="6350" cap="flat" cmpd="sng" algn="ctr">
                      <a:solidFill>
                        <a:srgbClr val="375623"/>
                      </a:solidFill>
                      <a:prstDash val="solid"/>
                      <a:round/>
                      <a:headEnd type="none" w="med" len="med"/>
                      <a:tailEnd type="none" w="med" len="med"/>
                    </a:lnR>
                    <a:lnT>
                      <a:noFill/>
                    </a:lnT>
                    <a:lnB>
                      <a:noFill/>
                    </a:lnB>
                  </a:tcPr>
                </a:tc>
                <a:tc>
                  <a:txBody>
                    <a:bodyPr/>
                    <a:lstStyle/>
                    <a:p>
                      <a:pPr algn="r" fontAlgn="b"/>
                      <a:r>
                        <a:rPr lang="en-GB" sz="1000" b="0" i="0" u="none" strike="noStrike">
                          <a:solidFill>
                            <a:srgbClr val="FF0000"/>
                          </a:solidFill>
                          <a:effectLst/>
                          <a:latin typeface="Noto Sans" panose="020B0502040504020204" pitchFamily="34" charset="0"/>
                          <a:ea typeface="Noto Sans" panose="020B0502040504020204" pitchFamily="34" charset="0"/>
                        </a:rPr>
                        <a:t>320</a:t>
                      </a:r>
                    </a:p>
                  </a:txBody>
                  <a:tcPr marL="8821" marR="8821" marT="8821" marB="0" anchor="b">
                    <a:lnL w="6350" cap="flat" cmpd="sng" algn="ctr">
                      <a:solidFill>
                        <a:srgbClr val="375623"/>
                      </a:solidFill>
                      <a:prstDash val="solid"/>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solidFill>
                      <a:srgbClr val="FFF2CC"/>
                    </a:solidFill>
                  </a:tcPr>
                </a:tc>
                <a:extLst>
                  <a:ext uri="{0D108BD9-81ED-4DB2-BD59-A6C34878D82A}">
                    <a16:rowId xmlns:a16="http://schemas.microsoft.com/office/drawing/2014/main" val="1005620747"/>
                  </a:ext>
                </a:extLst>
              </a:tr>
              <a:tr h="176429">
                <a:tc>
                  <a:txBody>
                    <a:bodyPr/>
                    <a:lstStyle/>
                    <a:p>
                      <a:pPr algn="l" fontAlgn="b"/>
                      <a:r>
                        <a:rPr lang="en-GB" sz="1000" b="0" i="0" u="none" strike="noStrike">
                          <a:solidFill>
                            <a:srgbClr val="000000"/>
                          </a:solidFill>
                          <a:effectLst/>
                          <a:latin typeface="Noto Sans" panose="020B0502040504020204" pitchFamily="34" charset="0"/>
                          <a:ea typeface="Noto Sans" panose="020B0502040504020204" pitchFamily="34" charset="0"/>
                        </a:rPr>
                        <a:t>Carex elata 'Aurea'</a:t>
                      </a:r>
                    </a:p>
                  </a:txBody>
                  <a:tcPr marL="8821" marR="8821" marT="8821" marB="0" anchor="b">
                    <a:lnL>
                      <a:noFill/>
                    </a:lnL>
                    <a:lnR>
                      <a:noFill/>
                    </a:lnR>
                    <a:lnT>
                      <a:noFill/>
                    </a:lnT>
                    <a:lnB>
                      <a:noFill/>
                    </a:lnB>
                  </a:tcPr>
                </a:tc>
                <a:tc>
                  <a:txBody>
                    <a:bodyPr/>
                    <a:lstStyle/>
                    <a:p>
                      <a:pPr algn="l" fontAlgn="b"/>
                      <a:r>
                        <a:rPr lang="en-GB" sz="1000" b="0" i="0" u="none" strike="noStrike">
                          <a:solidFill>
                            <a:srgbClr val="000000"/>
                          </a:solidFill>
                          <a:effectLst/>
                          <a:latin typeface="Noto Sans" panose="020B0502040504020204" pitchFamily="34" charset="0"/>
                          <a:ea typeface="Noto Sans" panose="020B0502040504020204" pitchFamily="34" charset="0"/>
                        </a:rPr>
                        <a:t>Regular</a:t>
                      </a:r>
                    </a:p>
                  </a:txBody>
                  <a:tcPr marL="8821" marR="8821" marT="8821" marB="0" anchor="b">
                    <a:lnL>
                      <a:noFill/>
                    </a:lnL>
                    <a:lnR>
                      <a:noFill/>
                    </a:lnR>
                    <a:lnT>
                      <a:noFill/>
                    </a:lnT>
                    <a:lnB>
                      <a:noFill/>
                    </a:lnB>
                  </a:tcPr>
                </a:tc>
                <a:tc>
                  <a:txBody>
                    <a:bodyPr/>
                    <a:lstStyle/>
                    <a:p>
                      <a:pPr algn="ctr" fontAlgn="b"/>
                      <a:r>
                        <a:rPr lang="en-GB" sz="1000" b="0" i="0" u="none" strike="noStrike">
                          <a:solidFill>
                            <a:srgbClr val="000000"/>
                          </a:solidFill>
                          <a:effectLst/>
                          <a:latin typeface="Noto Sans" panose="020B0502040504020204" pitchFamily="34" charset="0"/>
                          <a:ea typeface="Noto Sans" panose="020B0502040504020204" pitchFamily="34" charset="0"/>
                        </a:rPr>
                        <a:t>3 litre</a:t>
                      </a:r>
                    </a:p>
                  </a:txBody>
                  <a:tcPr marL="8821" marR="8821" marT="8821" marB="0" anchor="b">
                    <a:lnL>
                      <a:noFill/>
                    </a:lnL>
                    <a:lnR>
                      <a:noFill/>
                    </a:lnR>
                    <a:lnT>
                      <a:noFill/>
                    </a:lnT>
                    <a:lnB>
                      <a:noFill/>
                    </a:lnB>
                  </a:tcPr>
                </a:tc>
                <a:tc>
                  <a:txBody>
                    <a:bodyPr/>
                    <a:lstStyle/>
                    <a:p>
                      <a:pPr algn="ctr" fontAlgn="b"/>
                      <a:r>
                        <a:rPr lang="en-GB" sz="1000" b="0" i="0" u="none" strike="noStrike">
                          <a:solidFill>
                            <a:srgbClr val="000000"/>
                          </a:solidFill>
                          <a:effectLst/>
                          <a:latin typeface="Noto Sans" panose="020B0502040504020204" pitchFamily="34" charset="0"/>
                          <a:ea typeface="Noto Sans" panose="020B0502040504020204" pitchFamily="34" charset="0"/>
                        </a:rPr>
                        <a:t>---</a:t>
                      </a:r>
                    </a:p>
                  </a:txBody>
                  <a:tcPr marL="8821" marR="8821" marT="8821" marB="0" anchor="b">
                    <a:lnL>
                      <a:noFill/>
                    </a:lnL>
                    <a:lnR>
                      <a:noFill/>
                    </a:lnR>
                    <a:lnT>
                      <a:noFill/>
                    </a:lnT>
                    <a:lnB>
                      <a:noFill/>
                    </a:lnB>
                  </a:tcPr>
                </a:tc>
                <a:tc>
                  <a:txBody>
                    <a:bodyPr/>
                    <a:lstStyle/>
                    <a:p>
                      <a:pPr algn="ctr" fontAlgn="b"/>
                      <a:r>
                        <a:rPr lang="en-GB" sz="1000" b="0" i="0" u="none" strike="noStrike">
                          <a:solidFill>
                            <a:srgbClr val="000000"/>
                          </a:solidFill>
                          <a:effectLst/>
                          <a:latin typeface="Noto Sans" panose="020B0502040504020204" pitchFamily="34" charset="0"/>
                          <a:ea typeface="Noto Sans" panose="020B0502040504020204" pitchFamily="34" charset="0"/>
                        </a:rPr>
                        <a:t>---</a:t>
                      </a:r>
                    </a:p>
                  </a:txBody>
                  <a:tcPr marL="8821" marR="8821" marT="8821" marB="0" anchor="b">
                    <a:lnL>
                      <a:noFill/>
                    </a:lnL>
                    <a:lnR w="6350" cap="flat" cmpd="sng" algn="ctr">
                      <a:solidFill>
                        <a:srgbClr val="375623"/>
                      </a:solidFill>
                      <a:prstDash val="solid"/>
                      <a:round/>
                      <a:headEnd type="none" w="med" len="med"/>
                      <a:tailEnd type="none" w="med" len="med"/>
                    </a:lnR>
                    <a:lnT>
                      <a:noFill/>
                    </a:lnT>
                    <a:lnB>
                      <a:noFill/>
                    </a:lnB>
                  </a:tcPr>
                </a:tc>
                <a:tc>
                  <a:txBody>
                    <a:bodyPr/>
                    <a:lstStyle/>
                    <a:p>
                      <a:pPr algn="r" fontAlgn="b"/>
                      <a:r>
                        <a:rPr lang="en-GB" sz="1000" b="0" i="0" u="none" strike="noStrike">
                          <a:solidFill>
                            <a:srgbClr val="FF0000"/>
                          </a:solidFill>
                          <a:effectLst/>
                          <a:latin typeface="Noto Sans" panose="020B0502040504020204" pitchFamily="34" charset="0"/>
                          <a:ea typeface="Noto Sans" panose="020B0502040504020204" pitchFamily="34" charset="0"/>
                        </a:rPr>
                        <a:t>358</a:t>
                      </a:r>
                    </a:p>
                  </a:txBody>
                  <a:tcPr marL="8821" marR="8821" marT="8821" marB="0" anchor="b">
                    <a:lnL w="6350" cap="flat" cmpd="sng" algn="ctr">
                      <a:solidFill>
                        <a:srgbClr val="375623"/>
                      </a:solidFill>
                      <a:prstDash val="solid"/>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solidFill>
                      <a:srgbClr val="FFF2CC"/>
                    </a:solidFill>
                  </a:tcPr>
                </a:tc>
                <a:extLst>
                  <a:ext uri="{0D108BD9-81ED-4DB2-BD59-A6C34878D82A}">
                    <a16:rowId xmlns:a16="http://schemas.microsoft.com/office/drawing/2014/main" val="421748326"/>
                  </a:ext>
                </a:extLst>
              </a:tr>
              <a:tr h="176429">
                <a:tc>
                  <a:txBody>
                    <a:bodyPr/>
                    <a:lstStyle/>
                    <a:p>
                      <a:pPr algn="l" fontAlgn="b"/>
                      <a:r>
                        <a:rPr lang="en-GB" sz="1000" b="0" i="0" u="none" strike="noStrike">
                          <a:solidFill>
                            <a:srgbClr val="000000"/>
                          </a:solidFill>
                          <a:effectLst/>
                          <a:latin typeface="Noto Sans" panose="020B0502040504020204" pitchFamily="34" charset="0"/>
                          <a:ea typeface="Noto Sans" panose="020B0502040504020204" pitchFamily="34" charset="0"/>
                        </a:rPr>
                        <a:t>Deschampsia cespitosa 'Goldtau'</a:t>
                      </a:r>
                    </a:p>
                  </a:txBody>
                  <a:tcPr marL="8821" marR="8821" marT="8821" marB="0" anchor="b">
                    <a:lnL>
                      <a:noFill/>
                    </a:lnL>
                    <a:lnR>
                      <a:noFill/>
                    </a:lnR>
                    <a:lnT>
                      <a:noFill/>
                    </a:lnT>
                    <a:lnB>
                      <a:noFill/>
                    </a:lnB>
                  </a:tcPr>
                </a:tc>
                <a:tc>
                  <a:txBody>
                    <a:bodyPr/>
                    <a:lstStyle/>
                    <a:p>
                      <a:pPr algn="l" fontAlgn="b"/>
                      <a:r>
                        <a:rPr lang="en-GB" sz="1000" b="0" i="0" u="none" strike="noStrike">
                          <a:solidFill>
                            <a:srgbClr val="000000"/>
                          </a:solidFill>
                          <a:effectLst/>
                          <a:latin typeface="Noto Sans" panose="020B0502040504020204" pitchFamily="34" charset="0"/>
                          <a:ea typeface="Noto Sans" panose="020B0502040504020204" pitchFamily="34" charset="0"/>
                        </a:rPr>
                        <a:t>Regular</a:t>
                      </a:r>
                    </a:p>
                  </a:txBody>
                  <a:tcPr marL="8821" marR="8821" marT="8821" marB="0" anchor="b">
                    <a:lnL>
                      <a:noFill/>
                    </a:lnL>
                    <a:lnR>
                      <a:noFill/>
                    </a:lnR>
                    <a:lnT>
                      <a:noFill/>
                    </a:lnT>
                    <a:lnB>
                      <a:noFill/>
                    </a:lnB>
                  </a:tcPr>
                </a:tc>
                <a:tc>
                  <a:txBody>
                    <a:bodyPr/>
                    <a:lstStyle/>
                    <a:p>
                      <a:pPr algn="ctr" fontAlgn="b"/>
                      <a:r>
                        <a:rPr lang="en-GB" sz="1000" b="0" i="0" u="none" strike="noStrike">
                          <a:solidFill>
                            <a:srgbClr val="000000"/>
                          </a:solidFill>
                          <a:effectLst/>
                          <a:latin typeface="Noto Sans" panose="020B0502040504020204" pitchFamily="34" charset="0"/>
                          <a:ea typeface="Noto Sans" panose="020B0502040504020204" pitchFamily="34" charset="0"/>
                        </a:rPr>
                        <a:t>3 litre</a:t>
                      </a:r>
                    </a:p>
                  </a:txBody>
                  <a:tcPr marL="8821" marR="8821" marT="8821" marB="0" anchor="b">
                    <a:lnL>
                      <a:noFill/>
                    </a:lnL>
                    <a:lnR>
                      <a:noFill/>
                    </a:lnR>
                    <a:lnT>
                      <a:noFill/>
                    </a:lnT>
                    <a:lnB>
                      <a:noFill/>
                    </a:lnB>
                  </a:tcPr>
                </a:tc>
                <a:tc>
                  <a:txBody>
                    <a:bodyPr/>
                    <a:lstStyle/>
                    <a:p>
                      <a:pPr algn="ctr" fontAlgn="b"/>
                      <a:r>
                        <a:rPr lang="en-GB" sz="1000" b="0" i="0" u="none" strike="noStrike">
                          <a:solidFill>
                            <a:srgbClr val="000000"/>
                          </a:solidFill>
                          <a:effectLst/>
                          <a:latin typeface="Noto Sans" panose="020B0502040504020204" pitchFamily="34" charset="0"/>
                          <a:ea typeface="Noto Sans" panose="020B0502040504020204" pitchFamily="34" charset="0"/>
                        </a:rPr>
                        <a:t>---</a:t>
                      </a:r>
                    </a:p>
                  </a:txBody>
                  <a:tcPr marL="8821" marR="8821" marT="8821" marB="0" anchor="b">
                    <a:lnL>
                      <a:noFill/>
                    </a:lnL>
                    <a:lnR>
                      <a:noFill/>
                    </a:lnR>
                    <a:lnT>
                      <a:noFill/>
                    </a:lnT>
                    <a:lnB>
                      <a:noFill/>
                    </a:lnB>
                  </a:tcPr>
                </a:tc>
                <a:tc>
                  <a:txBody>
                    <a:bodyPr/>
                    <a:lstStyle/>
                    <a:p>
                      <a:pPr algn="ctr" fontAlgn="b"/>
                      <a:r>
                        <a:rPr lang="en-GB" sz="1000" b="0" i="0" u="none" strike="noStrike">
                          <a:solidFill>
                            <a:srgbClr val="000000"/>
                          </a:solidFill>
                          <a:effectLst/>
                          <a:latin typeface="Noto Sans" panose="020B0502040504020204" pitchFamily="34" charset="0"/>
                          <a:ea typeface="Noto Sans" panose="020B0502040504020204" pitchFamily="34" charset="0"/>
                        </a:rPr>
                        <a:t>---</a:t>
                      </a:r>
                    </a:p>
                  </a:txBody>
                  <a:tcPr marL="8821" marR="8821" marT="8821" marB="0" anchor="b">
                    <a:lnL>
                      <a:noFill/>
                    </a:lnL>
                    <a:lnR w="6350" cap="flat" cmpd="sng" algn="ctr">
                      <a:solidFill>
                        <a:srgbClr val="375623"/>
                      </a:solidFill>
                      <a:prstDash val="solid"/>
                      <a:round/>
                      <a:headEnd type="none" w="med" len="med"/>
                      <a:tailEnd type="none" w="med" len="med"/>
                    </a:lnR>
                    <a:lnT>
                      <a:noFill/>
                    </a:lnT>
                    <a:lnB>
                      <a:noFill/>
                    </a:lnB>
                  </a:tcPr>
                </a:tc>
                <a:tc>
                  <a:txBody>
                    <a:bodyPr/>
                    <a:lstStyle/>
                    <a:p>
                      <a:pPr algn="r" fontAlgn="b"/>
                      <a:r>
                        <a:rPr lang="en-GB" sz="1000" b="0" i="0" u="none" strike="noStrike">
                          <a:solidFill>
                            <a:srgbClr val="FF0000"/>
                          </a:solidFill>
                          <a:effectLst/>
                          <a:latin typeface="Noto Sans" panose="020B0502040504020204" pitchFamily="34" charset="0"/>
                          <a:ea typeface="Noto Sans" panose="020B0502040504020204" pitchFamily="34" charset="0"/>
                        </a:rPr>
                        <a:t>1123</a:t>
                      </a:r>
                    </a:p>
                  </a:txBody>
                  <a:tcPr marL="8821" marR="8821" marT="8821" marB="0" anchor="b">
                    <a:lnL w="6350" cap="flat" cmpd="sng" algn="ctr">
                      <a:solidFill>
                        <a:srgbClr val="375623"/>
                      </a:solidFill>
                      <a:prstDash val="solid"/>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solidFill>
                      <a:srgbClr val="FFF2CC"/>
                    </a:solidFill>
                  </a:tcPr>
                </a:tc>
                <a:extLst>
                  <a:ext uri="{0D108BD9-81ED-4DB2-BD59-A6C34878D82A}">
                    <a16:rowId xmlns:a16="http://schemas.microsoft.com/office/drawing/2014/main" val="1594152122"/>
                  </a:ext>
                </a:extLst>
              </a:tr>
              <a:tr h="176429">
                <a:tc>
                  <a:txBody>
                    <a:bodyPr/>
                    <a:lstStyle/>
                    <a:p>
                      <a:pPr algn="l" fontAlgn="b"/>
                      <a:r>
                        <a:rPr lang="en-GB" sz="1000" b="0" i="0" u="none" strike="noStrike">
                          <a:solidFill>
                            <a:srgbClr val="000000"/>
                          </a:solidFill>
                          <a:effectLst/>
                          <a:latin typeface="Noto Sans" panose="020B0502040504020204" pitchFamily="34" charset="0"/>
                          <a:ea typeface="Noto Sans" panose="020B0502040504020204" pitchFamily="34" charset="0"/>
                        </a:rPr>
                        <a:t>Dryopteris affinis 'Cristata'</a:t>
                      </a:r>
                    </a:p>
                  </a:txBody>
                  <a:tcPr marL="8821" marR="8821" marT="8821" marB="0" anchor="b">
                    <a:lnL>
                      <a:noFill/>
                    </a:lnL>
                    <a:lnR>
                      <a:noFill/>
                    </a:lnR>
                    <a:lnT>
                      <a:noFill/>
                    </a:lnT>
                    <a:lnB>
                      <a:noFill/>
                    </a:lnB>
                  </a:tcPr>
                </a:tc>
                <a:tc>
                  <a:txBody>
                    <a:bodyPr/>
                    <a:lstStyle/>
                    <a:p>
                      <a:pPr algn="l" fontAlgn="b"/>
                      <a:r>
                        <a:rPr lang="en-GB" sz="1000" b="0" i="0" u="none" strike="noStrike">
                          <a:solidFill>
                            <a:srgbClr val="000000"/>
                          </a:solidFill>
                          <a:effectLst/>
                          <a:latin typeface="Noto Sans" panose="020B0502040504020204" pitchFamily="34" charset="0"/>
                          <a:ea typeface="Noto Sans" panose="020B0502040504020204" pitchFamily="34" charset="0"/>
                        </a:rPr>
                        <a:t>Regular</a:t>
                      </a:r>
                    </a:p>
                  </a:txBody>
                  <a:tcPr marL="8821" marR="8821" marT="8821" marB="0" anchor="b">
                    <a:lnL>
                      <a:noFill/>
                    </a:lnL>
                    <a:lnR>
                      <a:noFill/>
                    </a:lnR>
                    <a:lnT>
                      <a:noFill/>
                    </a:lnT>
                    <a:lnB>
                      <a:noFill/>
                    </a:lnB>
                  </a:tcPr>
                </a:tc>
                <a:tc>
                  <a:txBody>
                    <a:bodyPr/>
                    <a:lstStyle/>
                    <a:p>
                      <a:pPr algn="ctr" fontAlgn="b"/>
                      <a:r>
                        <a:rPr lang="en-GB" sz="1000" b="0" i="0" u="none" strike="noStrike">
                          <a:solidFill>
                            <a:srgbClr val="000000"/>
                          </a:solidFill>
                          <a:effectLst/>
                          <a:latin typeface="Noto Sans" panose="020B0502040504020204" pitchFamily="34" charset="0"/>
                          <a:ea typeface="Noto Sans" panose="020B0502040504020204" pitchFamily="34" charset="0"/>
                        </a:rPr>
                        <a:t>2 litre</a:t>
                      </a:r>
                    </a:p>
                  </a:txBody>
                  <a:tcPr marL="8821" marR="8821" marT="8821" marB="0" anchor="b">
                    <a:lnL>
                      <a:noFill/>
                    </a:lnL>
                    <a:lnR>
                      <a:noFill/>
                    </a:lnR>
                    <a:lnT>
                      <a:noFill/>
                    </a:lnT>
                    <a:lnB>
                      <a:noFill/>
                    </a:lnB>
                  </a:tcPr>
                </a:tc>
                <a:tc>
                  <a:txBody>
                    <a:bodyPr/>
                    <a:lstStyle/>
                    <a:p>
                      <a:pPr algn="ctr" fontAlgn="b"/>
                      <a:r>
                        <a:rPr lang="en-GB" sz="1000" b="0" i="0" u="none" strike="noStrike">
                          <a:solidFill>
                            <a:srgbClr val="000000"/>
                          </a:solidFill>
                          <a:effectLst/>
                          <a:latin typeface="Noto Sans" panose="020B0502040504020204" pitchFamily="34" charset="0"/>
                          <a:ea typeface="Noto Sans" panose="020B0502040504020204" pitchFamily="34" charset="0"/>
                        </a:rPr>
                        <a:t>---</a:t>
                      </a:r>
                    </a:p>
                  </a:txBody>
                  <a:tcPr marL="8821" marR="8821" marT="8821" marB="0" anchor="b">
                    <a:lnL>
                      <a:noFill/>
                    </a:lnL>
                    <a:lnR>
                      <a:noFill/>
                    </a:lnR>
                    <a:lnT>
                      <a:noFill/>
                    </a:lnT>
                    <a:lnB>
                      <a:noFill/>
                    </a:lnB>
                  </a:tcPr>
                </a:tc>
                <a:tc>
                  <a:txBody>
                    <a:bodyPr/>
                    <a:lstStyle/>
                    <a:p>
                      <a:pPr algn="ctr" fontAlgn="b"/>
                      <a:r>
                        <a:rPr lang="en-GB" sz="1000" b="0" i="0" u="none" strike="noStrike">
                          <a:solidFill>
                            <a:srgbClr val="000000"/>
                          </a:solidFill>
                          <a:effectLst/>
                          <a:latin typeface="Noto Sans" panose="020B0502040504020204" pitchFamily="34" charset="0"/>
                          <a:ea typeface="Noto Sans" panose="020B0502040504020204" pitchFamily="34" charset="0"/>
                        </a:rPr>
                        <a:t>---</a:t>
                      </a:r>
                    </a:p>
                  </a:txBody>
                  <a:tcPr marL="8821" marR="8821" marT="8821" marB="0" anchor="b">
                    <a:lnL>
                      <a:noFill/>
                    </a:lnL>
                    <a:lnR w="6350" cap="flat" cmpd="sng" algn="ctr">
                      <a:solidFill>
                        <a:srgbClr val="375623"/>
                      </a:solidFill>
                      <a:prstDash val="solid"/>
                      <a:round/>
                      <a:headEnd type="none" w="med" len="med"/>
                      <a:tailEnd type="none" w="med" len="med"/>
                    </a:lnR>
                    <a:lnT>
                      <a:noFill/>
                    </a:lnT>
                    <a:lnB>
                      <a:noFill/>
                    </a:lnB>
                  </a:tcPr>
                </a:tc>
                <a:tc>
                  <a:txBody>
                    <a:bodyPr/>
                    <a:lstStyle/>
                    <a:p>
                      <a:pPr algn="r" fontAlgn="b"/>
                      <a:r>
                        <a:rPr lang="en-GB" sz="1000" b="0" i="0" u="none" strike="noStrike">
                          <a:solidFill>
                            <a:srgbClr val="FF0000"/>
                          </a:solidFill>
                          <a:effectLst/>
                          <a:latin typeface="Noto Sans" panose="020B0502040504020204" pitchFamily="34" charset="0"/>
                          <a:ea typeface="Noto Sans" panose="020B0502040504020204" pitchFamily="34" charset="0"/>
                        </a:rPr>
                        <a:t>491</a:t>
                      </a:r>
                    </a:p>
                  </a:txBody>
                  <a:tcPr marL="8821" marR="8821" marT="8821" marB="0" anchor="b">
                    <a:lnL w="6350" cap="flat" cmpd="sng" algn="ctr">
                      <a:solidFill>
                        <a:srgbClr val="375623"/>
                      </a:solidFill>
                      <a:prstDash val="solid"/>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solidFill>
                      <a:srgbClr val="FFF2CC"/>
                    </a:solidFill>
                  </a:tcPr>
                </a:tc>
                <a:extLst>
                  <a:ext uri="{0D108BD9-81ED-4DB2-BD59-A6C34878D82A}">
                    <a16:rowId xmlns:a16="http://schemas.microsoft.com/office/drawing/2014/main" val="869338163"/>
                  </a:ext>
                </a:extLst>
              </a:tr>
              <a:tr h="176429">
                <a:tc>
                  <a:txBody>
                    <a:bodyPr/>
                    <a:lstStyle/>
                    <a:p>
                      <a:pPr algn="l" fontAlgn="b"/>
                      <a:r>
                        <a:rPr lang="en-GB" sz="1000" b="0" i="0" u="none" strike="noStrike">
                          <a:solidFill>
                            <a:srgbClr val="000000"/>
                          </a:solidFill>
                          <a:effectLst/>
                          <a:latin typeface="Noto Sans" panose="020B0502040504020204" pitchFamily="34" charset="0"/>
                          <a:ea typeface="Noto Sans" panose="020B0502040504020204" pitchFamily="34" charset="0"/>
                        </a:rPr>
                        <a:t>Epilobium angustifolium 'Album'</a:t>
                      </a:r>
                    </a:p>
                  </a:txBody>
                  <a:tcPr marL="8821" marR="8821" marT="8821" marB="0" anchor="b">
                    <a:lnL>
                      <a:noFill/>
                    </a:lnL>
                    <a:lnR>
                      <a:noFill/>
                    </a:lnR>
                    <a:lnT>
                      <a:noFill/>
                    </a:lnT>
                    <a:lnB>
                      <a:noFill/>
                    </a:lnB>
                  </a:tcPr>
                </a:tc>
                <a:tc>
                  <a:txBody>
                    <a:bodyPr/>
                    <a:lstStyle/>
                    <a:p>
                      <a:pPr algn="l" fontAlgn="b"/>
                      <a:r>
                        <a:rPr lang="en-GB" sz="1000" b="0" i="0" u="none" strike="noStrike">
                          <a:solidFill>
                            <a:srgbClr val="000000"/>
                          </a:solidFill>
                          <a:effectLst/>
                          <a:latin typeface="Noto Sans" panose="020B0502040504020204" pitchFamily="34" charset="0"/>
                          <a:ea typeface="Noto Sans" panose="020B0502040504020204" pitchFamily="34" charset="0"/>
                        </a:rPr>
                        <a:t>Regular</a:t>
                      </a:r>
                    </a:p>
                  </a:txBody>
                  <a:tcPr marL="8821" marR="8821" marT="8821" marB="0" anchor="b">
                    <a:lnL>
                      <a:noFill/>
                    </a:lnL>
                    <a:lnR>
                      <a:noFill/>
                    </a:lnR>
                    <a:lnT>
                      <a:noFill/>
                    </a:lnT>
                    <a:lnB>
                      <a:noFill/>
                    </a:lnB>
                  </a:tcPr>
                </a:tc>
                <a:tc>
                  <a:txBody>
                    <a:bodyPr/>
                    <a:lstStyle/>
                    <a:p>
                      <a:pPr algn="ctr" fontAlgn="b"/>
                      <a:r>
                        <a:rPr lang="en-GB" sz="1000" b="0" i="0" u="none" strike="noStrike">
                          <a:solidFill>
                            <a:srgbClr val="000000"/>
                          </a:solidFill>
                          <a:effectLst/>
                          <a:latin typeface="Noto Sans" panose="020B0502040504020204" pitchFamily="34" charset="0"/>
                          <a:ea typeface="Noto Sans" panose="020B0502040504020204" pitchFamily="34" charset="0"/>
                        </a:rPr>
                        <a:t>2 litre</a:t>
                      </a:r>
                    </a:p>
                  </a:txBody>
                  <a:tcPr marL="8821" marR="8821" marT="8821" marB="0" anchor="b">
                    <a:lnL>
                      <a:noFill/>
                    </a:lnL>
                    <a:lnR>
                      <a:noFill/>
                    </a:lnR>
                    <a:lnT>
                      <a:noFill/>
                    </a:lnT>
                    <a:lnB>
                      <a:noFill/>
                    </a:lnB>
                  </a:tcPr>
                </a:tc>
                <a:tc>
                  <a:txBody>
                    <a:bodyPr/>
                    <a:lstStyle/>
                    <a:p>
                      <a:pPr algn="ctr" fontAlgn="b"/>
                      <a:r>
                        <a:rPr lang="en-GB" sz="1000" b="0" i="0" u="none" strike="noStrike">
                          <a:solidFill>
                            <a:srgbClr val="000000"/>
                          </a:solidFill>
                          <a:effectLst/>
                          <a:latin typeface="Noto Sans" panose="020B0502040504020204" pitchFamily="34" charset="0"/>
                          <a:ea typeface="Noto Sans" panose="020B0502040504020204" pitchFamily="34" charset="0"/>
                        </a:rPr>
                        <a:t>---</a:t>
                      </a:r>
                    </a:p>
                  </a:txBody>
                  <a:tcPr marL="8821" marR="8821" marT="8821" marB="0" anchor="b">
                    <a:lnL>
                      <a:noFill/>
                    </a:lnL>
                    <a:lnR>
                      <a:noFill/>
                    </a:lnR>
                    <a:lnT>
                      <a:noFill/>
                    </a:lnT>
                    <a:lnB>
                      <a:noFill/>
                    </a:lnB>
                  </a:tcPr>
                </a:tc>
                <a:tc>
                  <a:txBody>
                    <a:bodyPr/>
                    <a:lstStyle/>
                    <a:p>
                      <a:pPr algn="ctr" fontAlgn="b"/>
                      <a:r>
                        <a:rPr lang="en-GB" sz="1000" b="0" i="0" u="none" strike="noStrike">
                          <a:solidFill>
                            <a:srgbClr val="000000"/>
                          </a:solidFill>
                          <a:effectLst/>
                          <a:latin typeface="Noto Sans" panose="020B0502040504020204" pitchFamily="34" charset="0"/>
                          <a:ea typeface="Noto Sans" panose="020B0502040504020204" pitchFamily="34" charset="0"/>
                        </a:rPr>
                        <a:t>---</a:t>
                      </a:r>
                    </a:p>
                  </a:txBody>
                  <a:tcPr marL="8821" marR="8821" marT="8821" marB="0" anchor="b">
                    <a:lnL>
                      <a:noFill/>
                    </a:lnL>
                    <a:lnR w="6350" cap="flat" cmpd="sng" algn="ctr">
                      <a:solidFill>
                        <a:srgbClr val="375623"/>
                      </a:solidFill>
                      <a:prstDash val="solid"/>
                      <a:round/>
                      <a:headEnd type="none" w="med" len="med"/>
                      <a:tailEnd type="none" w="med" len="med"/>
                    </a:lnR>
                    <a:lnT>
                      <a:noFill/>
                    </a:lnT>
                    <a:lnB>
                      <a:noFill/>
                    </a:lnB>
                  </a:tcPr>
                </a:tc>
                <a:tc>
                  <a:txBody>
                    <a:bodyPr/>
                    <a:lstStyle/>
                    <a:p>
                      <a:pPr algn="r" fontAlgn="b"/>
                      <a:r>
                        <a:rPr lang="en-GB" sz="1000" b="0" i="0" u="none" strike="noStrike" dirty="0">
                          <a:solidFill>
                            <a:srgbClr val="FF0000"/>
                          </a:solidFill>
                          <a:effectLst/>
                          <a:latin typeface="Noto Sans" panose="020B0502040504020204" pitchFamily="34" charset="0"/>
                          <a:ea typeface="Noto Sans" panose="020B0502040504020204" pitchFamily="34" charset="0"/>
                        </a:rPr>
                        <a:t>344</a:t>
                      </a:r>
                    </a:p>
                  </a:txBody>
                  <a:tcPr marL="8821" marR="8821" marT="8821" marB="0" anchor="b">
                    <a:lnL w="6350" cap="flat" cmpd="sng" algn="ctr">
                      <a:solidFill>
                        <a:srgbClr val="375623"/>
                      </a:solidFill>
                      <a:prstDash val="solid"/>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solidFill>
                      <a:srgbClr val="FFF2CC"/>
                    </a:solidFill>
                  </a:tcPr>
                </a:tc>
                <a:extLst>
                  <a:ext uri="{0D108BD9-81ED-4DB2-BD59-A6C34878D82A}">
                    <a16:rowId xmlns:a16="http://schemas.microsoft.com/office/drawing/2014/main" val="2908609164"/>
                  </a:ext>
                </a:extLst>
              </a:tr>
              <a:tr h="176429">
                <a:tc>
                  <a:txBody>
                    <a:bodyPr/>
                    <a:lstStyle/>
                    <a:p>
                      <a:pPr algn="l" fontAlgn="b"/>
                      <a:r>
                        <a:rPr lang="en-GB" sz="1000" b="0" i="0" u="none" strike="noStrike">
                          <a:solidFill>
                            <a:srgbClr val="000000"/>
                          </a:solidFill>
                          <a:effectLst/>
                          <a:latin typeface="Noto Sans" panose="020B0502040504020204" pitchFamily="34" charset="0"/>
                          <a:ea typeface="Noto Sans" panose="020B0502040504020204" pitchFamily="34" charset="0"/>
                        </a:rPr>
                        <a:t>Erigeron karvinskianus</a:t>
                      </a:r>
                    </a:p>
                  </a:txBody>
                  <a:tcPr marL="8821" marR="8821" marT="8821" marB="0" anchor="b">
                    <a:lnL>
                      <a:noFill/>
                    </a:lnL>
                    <a:lnR>
                      <a:noFill/>
                    </a:lnR>
                    <a:lnT>
                      <a:noFill/>
                    </a:lnT>
                    <a:lnB>
                      <a:noFill/>
                    </a:lnB>
                  </a:tcPr>
                </a:tc>
                <a:tc>
                  <a:txBody>
                    <a:bodyPr/>
                    <a:lstStyle/>
                    <a:p>
                      <a:pPr algn="l" fontAlgn="b"/>
                      <a:r>
                        <a:rPr lang="en-GB" sz="1000" b="0" i="0" u="none" strike="noStrike">
                          <a:solidFill>
                            <a:srgbClr val="000000"/>
                          </a:solidFill>
                          <a:effectLst/>
                          <a:latin typeface="Noto Sans" panose="020B0502040504020204" pitchFamily="34" charset="0"/>
                          <a:ea typeface="Noto Sans" panose="020B0502040504020204" pitchFamily="34" charset="0"/>
                        </a:rPr>
                        <a:t>Regular</a:t>
                      </a:r>
                    </a:p>
                  </a:txBody>
                  <a:tcPr marL="8821" marR="8821" marT="8821" marB="0" anchor="b">
                    <a:lnL>
                      <a:noFill/>
                    </a:lnL>
                    <a:lnR>
                      <a:noFill/>
                    </a:lnR>
                    <a:lnT>
                      <a:noFill/>
                    </a:lnT>
                    <a:lnB>
                      <a:noFill/>
                    </a:lnB>
                  </a:tcPr>
                </a:tc>
                <a:tc>
                  <a:txBody>
                    <a:bodyPr/>
                    <a:lstStyle/>
                    <a:p>
                      <a:pPr algn="ctr" fontAlgn="b"/>
                      <a:r>
                        <a:rPr lang="en-GB" sz="1000" b="0" i="0" u="none" strike="noStrike">
                          <a:solidFill>
                            <a:srgbClr val="000000"/>
                          </a:solidFill>
                          <a:effectLst/>
                          <a:latin typeface="Noto Sans" panose="020B0502040504020204" pitchFamily="34" charset="0"/>
                          <a:ea typeface="Noto Sans" panose="020B0502040504020204" pitchFamily="34" charset="0"/>
                        </a:rPr>
                        <a:t>2 litre</a:t>
                      </a:r>
                    </a:p>
                  </a:txBody>
                  <a:tcPr marL="8821" marR="8821" marT="8821" marB="0" anchor="b">
                    <a:lnL>
                      <a:noFill/>
                    </a:lnL>
                    <a:lnR>
                      <a:noFill/>
                    </a:lnR>
                    <a:lnT>
                      <a:noFill/>
                    </a:lnT>
                    <a:lnB>
                      <a:noFill/>
                    </a:lnB>
                  </a:tcPr>
                </a:tc>
                <a:tc>
                  <a:txBody>
                    <a:bodyPr/>
                    <a:lstStyle/>
                    <a:p>
                      <a:pPr algn="ctr" fontAlgn="b"/>
                      <a:r>
                        <a:rPr lang="en-GB" sz="1000" b="0" i="0" u="none" strike="noStrike">
                          <a:solidFill>
                            <a:srgbClr val="000000"/>
                          </a:solidFill>
                          <a:effectLst/>
                          <a:latin typeface="Noto Sans" panose="020B0502040504020204" pitchFamily="34" charset="0"/>
                          <a:ea typeface="Noto Sans" panose="020B0502040504020204" pitchFamily="34" charset="0"/>
                        </a:rPr>
                        <a:t>---</a:t>
                      </a:r>
                    </a:p>
                  </a:txBody>
                  <a:tcPr marL="8821" marR="8821" marT="8821" marB="0" anchor="b">
                    <a:lnL>
                      <a:noFill/>
                    </a:lnL>
                    <a:lnR>
                      <a:noFill/>
                    </a:lnR>
                    <a:lnT>
                      <a:noFill/>
                    </a:lnT>
                    <a:lnB>
                      <a:noFill/>
                    </a:lnB>
                  </a:tcPr>
                </a:tc>
                <a:tc>
                  <a:txBody>
                    <a:bodyPr/>
                    <a:lstStyle/>
                    <a:p>
                      <a:pPr algn="ctr" fontAlgn="b"/>
                      <a:r>
                        <a:rPr lang="en-GB" sz="1000" b="0" i="0" u="none" strike="noStrike" dirty="0">
                          <a:solidFill>
                            <a:srgbClr val="000000"/>
                          </a:solidFill>
                          <a:effectLst/>
                          <a:latin typeface="Noto Sans" panose="020B0502040504020204" pitchFamily="34" charset="0"/>
                          <a:ea typeface="Noto Sans" panose="020B0502040504020204" pitchFamily="34" charset="0"/>
                        </a:rPr>
                        <a:t>---</a:t>
                      </a:r>
                    </a:p>
                  </a:txBody>
                  <a:tcPr marL="8821" marR="8821" marT="8821" marB="0" anchor="b">
                    <a:lnL>
                      <a:noFill/>
                    </a:lnL>
                    <a:lnR w="6350" cap="flat" cmpd="sng" algn="ctr">
                      <a:solidFill>
                        <a:srgbClr val="375623"/>
                      </a:solidFill>
                      <a:prstDash val="solid"/>
                      <a:round/>
                      <a:headEnd type="none" w="med" len="med"/>
                      <a:tailEnd type="none" w="med" len="med"/>
                    </a:lnR>
                    <a:lnT>
                      <a:noFill/>
                    </a:lnT>
                    <a:lnB>
                      <a:noFill/>
                    </a:lnB>
                  </a:tcPr>
                </a:tc>
                <a:tc>
                  <a:txBody>
                    <a:bodyPr/>
                    <a:lstStyle/>
                    <a:p>
                      <a:pPr algn="r" fontAlgn="b"/>
                      <a:r>
                        <a:rPr lang="en-GB" sz="1000" b="0" i="0" u="none" strike="noStrike">
                          <a:solidFill>
                            <a:srgbClr val="FF0000"/>
                          </a:solidFill>
                          <a:effectLst/>
                          <a:latin typeface="Noto Sans" panose="020B0502040504020204" pitchFamily="34" charset="0"/>
                          <a:ea typeface="Noto Sans" panose="020B0502040504020204" pitchFamily="34" charset="0"/>
                        </a:rPr>
                        <a:t>675</a:t>
                      </a:r>
                    </a:p>
                  </a:txBody>
                  <a:tcPr marL="8821" marR="8821" marT="8821" marB="0" anchor="b">
                    <a:lnL w="6350" cap="flat" cmpd="sng" algn="ctr">
                      <a:solidFill>
                        <a:srgbClr val="375623"/>
                      </a:solidFill>
                      <a:prstDash val="solid"/>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solidFill>
                      <a:srgbClr val="FFF2CC"/>
                    </a:solidFill>
                  </a:tcPr>
                </a:tc>
                <a:extLst>
                  <a:ext uri="{0D108BD9-81ED-4DB2-BD59-A6C34878D82A}">
                    <a16:rowId xmlns:a16="http://schemas.microsoft.com/office/drawing/2014/main" val="597264918"/>
                  </a:ext>
                </a:extLst>
              </a:tr>
              <a:tr h="111713">
                <a:tc>
                  <a:txBody>
                    <a:bodyPr/>
                    <a:lstStyle/>
                    <a:p>
                      <a:pPr algn="l" fontAlgn="b"/>
                      <a:r>
                        <a:rPr lang="en-GB" sz="1000" b="0" i="0" u="none" strike="noStrike">
                          <a:solidFill>
                            <a:srgbClr val="000000"/>
                          </a:solidFill>
                          <a:effectLst/>
                          <a:latin typeface="Noto Sans" panose="020B0502040504020204" pitchFamily="34" charset="0"/>
                          <a:ea typeface="Noto Sans" panose="020B0502040504020204" pitchFamily="34" charset="0"/>
                        </a:rPr>
                        <a:t>Pachysandra terminalis</a:t>
                      </a:r>
                    </a:p>
                  </a:txBody>
                  <a:tcPr marL="8821" marR="8821" marT="8821" marB="0" anchor="b">
                    <a:lnL>
                      <a:noFill/>
                    </a:lnL>
                    <a:lnR>
                      <a:noFill/>
                    </a:lnR>
                    <a:lnT>
                      <a:noFill/>
                    </a:lnT>
                    <a:lnB>
                      <a:noFill/>
                    </a:lnB>
                  </a:tcPr>
                </a:tc>
                <a:tc>
                  <a:txBody>
                    <a:bodyPr/>
                    <a:lstStyle/>
                    <a:p>
                      <a:pPr algn="l" fontAlgn="b"/>
                      <a:r>
                        <a:rPr lang="en-GB" sz="1000" b="0" i="0" u="none" strike="noStrike">
                          <a:solidFill>
                            <a:srgbClr val="000000"/>
                          </a:solidFill>
                          <a:effectLst/>
                          <a:latin typeface="Noto Sans" panose="020B0502040504020204" pitchFamily="34" charset="0"/>
                          <a:ea typeface="Noto Sans" panose="020B0502040504020204" pitchFamily="34" charset="0"/>
                        </a:rPr>
                        <a:t>Regular</a:t>
                      </a:r>
                    </a:p>
                  </a:txBody>
                  <a:tcPr marL="8821" marR="8821" marT="8821" marB="0" anchor="b">
                    <a:lnL>
                      <a:noFill/>
                    </a:lnL>
                    <a:lnR>
                      <a:noFill/>
                    </a:lnR>
                    <a:lnT>
                      <a:noFill/>
                    </a:lnT>
                    <a:lnB>
                      <a:noFill/>
                    </a:lnB>
                  </a:tcPr>
                </a:tc>
                <a:tc>
                  <a:txBody>
                    <a:bodyPr/>
                    <a:lstStyle/>
                    <a:p>
                      <a:pPr algn="ctr" fontAlgn="b"/>
                      <a:r>
                        <a:rPr lang="en-GB" sz="1000" b="0" i="0" u="none" strike="noStrike">
                          <a:solidFill>
                            <a:srgbClr val="000000"/>
                          </a:solidFill>
                          <a:effectLst/>
                          <a:latin typeface="Noto Sans" panose="020B0502040504020204" pitchFamily="34" charset="0"/>
                          <a:ea typeface="Noto Sans" panose="020B0502040504020204" pitchFamily="34" charset="0"/>
                        </a:rPr>
                        <a:t>2 litre</a:t>
                      </a:r>
                    </a:p>
                  </a:txBody>
                  <a:tcPr marL="8821" marR="8821" marT="8821" marB="0" anchor="b">
                    <a:lnL>
                      <a:noFill/>
                    </a:lnL>
                    <a:lnR>
                      <a:noFill/>
                    </a:lnR>
                    <a:lnT>
                      <a:noFill/>
                    </a:lnT>
                    <a:lnB>
                      <a:noFill/>
                    </a:lnB>
                  </a:tcPr>
                </a:tc>
                <a:tc>
                  <a:txBody>
                    <a:bodyPr/>
                    <a:lstStyle/>
                    <a:p>
                      <a:pPr algn="ctr" fontAlgn="b"/>
                      <a:r>
                        <a:rPr lang="en-GB" sz="1000" b="0" i="0" u="none" strike="noStrike">
                          <a:solidFill>
                            <a:srgbClr val="000000"/>
                          </a:solidFill>
                          <a:effectLst/>
                          <a:latin typeface="Noto Sans" panose="020B0502040504020204" pitchFamily="34" charset="0"/>
                          <a:ea typeface="Noto Sans" panose="020B0502040504020204" pitchFamily="34" charset="0"/>
                        </a:rPr>
                        <a:t>---</a:t>
                      </a:r>
                    </a:p>
                  </a:txBody>
                  <a:tcPr marL="8821" marR="8821" marT="8821" marB="0" anchor="b">
                    <a:lnL>
                      <a:noFill/>
                    </a:lnL>
                    <a:lnR>
                      <a:noFill/>
                    </a:lnR>
                    <a:lnT>
                      <a:noFill/>
                    </a:lnT>
                    <a:lnB>
                      <a:noFill/>
                    </a:lnB>
                  </a:tcPr>
                </a:tc>
                <a:tc>
                  <a:txBody>
                    <a:bodyPr/>
                    <a:lstStyle/>
                    <a:p>
                      <a:pPr algn="ctr" fontAlgn="b"/>
                      <a:r>
                        <a:rPr lang="en-GB" sz="1000" b="0" i="0" u="none" strike="noStrike">
                          <a:solidFill>
                            <a:srgbClr val="000000"/>
                          </a:solidFill>
                          <a:effectLst/>
                          <a:latin typeface="Noto Sans" panose="020B0502040504020204" pitchFamily="34" charset="0"/>
                          <a:ea typeface="Noto Sans" panose="020B0502040504020204" pitchFamily="34" charset="0"/>
                        </a:rPr>
                        <a:t>---</a:t>
                      </a:r>
                    </a:p>
                  </a:txBody>
                  <a:tcPr marL="8821" marR="8821" marT="8821" marB="0" anchor="b">
                    <a:lnL>
                      <a:noFill/>
                    </a:lnL>
                    <a:lnR w="6350" cap="flat" cmpd="sng" algn="ctr">
                      <a:solidFill>
                        <a:srgbClr val="375623"/>
                      </a:solidFill>
                      <a:prstDash val="solid"/>
                      <a:round/>
                      <a:headEnd type="none" w="med" len="med"/>
                      <a:tailEnd type="none" w="med" len="med"/>
                    </a:lnR>
                    <a:lnT>
                      <a:noFill/>
                    </a:lnT>
                    <a:lnB>
                      <a:noFill/>
                    </a:lnB>
                  </a:tcPr>
                </a:tc>
                <a:tc>
                  <a:txBody>
                    <a:bodyPr/>
                    <a:lstStyle/>
                    <a:p>
                      <a:pPr algn="r" fontAlgn="b"/>
                      <a:r>
                        <a:rPr lang="en-GB" sz="1000" b="0" i="0" u="none" strike="noStrike" dirty="0">
                          <a:solidFill>
                            <a:srgbClr val="FF0000"/>
                          </a:solidFill>
                          <a:effectLst/>
                          <a:latin typeface="Noto Sans" panose="020B0502040504020204" pitchFamily="34" charset="0"/>
                          <a:ea typeface="Noto Sans" panose="020B0502040504020204" pitchFamily="34" charset="0"/>
                        </a:rPr>
                        <a:t>1120</a:t>
                      </a:r>
                    </a:p>
                  </a:txBody>
                  <a:tcPr marL="8821" marR="8821" marT="8821" marB="0" anchor="b">
                    <a:lnL w="6350" cap="flat" cmpd="sng" algn="ctr">
                      <a:solidFill>
                        <a:srgbClr val="375623"/>
                      </a:solidFill>
                      <a:prstDash val="solid"/>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solidFill>
                      <a:srgbClr val="FFF2CC"/>
                    </a:solidFill>
                  </a:tcPr>
                </a:tc>
                <a:extLst>
                  <a:ext uri="{0D108BD9-81ED-4DB2-BD59-A6C34878D82A}">
                    <a16:rowId xmlns:a16="http://schemas.microsoft.com/office/drawing/2014/main" val="190168883"/>
                  </a:ext>
                </a:extLst>
              </a:tr>
              <a:tr h="176429">
                <a:tc>
                  <a:txBody>
                    <a:bodyPr/>
                    <a:lstStyle/>
                    <a:p>
                      <a:pPr algn="l" fontAlgn="b"/>
                      <a:r>
                        <a:rPr lang="en-GB" sz="1000" b="0" i="0" u="none" strike="noStrike">
                          <a:solidFill>
                            <a:srgbClr val="000000"/>
                          </a:solidFill>
                          <a:effectLst/>
                          <a:latin typeface="Noto Sans" panose="020B0502040504020204" pitchFamily="34" charset="0"/>
                          <a:ea typeface="Noto Sans" panose="020B0502040504020204" pitchFamily="34" charset="0"/>
                        </a:rPr>
                        <a:t>Pennisetum alopecuroides 'Hameln'</a:t>
                      </a:r>
                    </a:p>
                  </a:txBody>
                  <a:tcPr marL="8821" marR="8821" marT="8821" marB="0" anchor="b">
                    <a:lnL>
                      <a:noFill/>
                    </a:lnL>
                    <a:lnR>
                      <a:noFill/>
                    </a:lnR>
                    <a:lnT>
                      <a:noFill/>
                    </a:lnT>
                    <a:lnB>
                      <a:noFill/>
                    </a:lnB>
                  </a:tcPr>
                </a:tc>
                <a:tc>
                  <a:txBody>
                    <a:bodyPr/>
                    <a:lstStyle/>
                    <a:p>
                      <a:pPr algn="l" fontAlgn="b"/>
                      <a:r>
                        <a:rPr lang="en-GB" sz="1000" b="0" i="0" u="none" strike="noStrike">
                          <a:solidFill>
                            <a:srgbClr val="000000"/>
                          </a:solidFill>
                          <a:effectLst/>
                          <a:latin typeface="Noto Sans" panose="020B0502040504020204" pitchFamily="34" charset="0"/>
                          <a:ea typeface="Noto Sans" panose="020B0502040504020204" pitchFamily="34" charset="0"/>
                        </a:rPr>
                        <a:t>Regular</a:t>
                      </a:r>
                    </a:p>
                  </a:txBody>
                  <a:tcPr marL="8821" marR="8821" marT="8821" marB="0" anchor="b">
                    <a:lnL>
                      <a:noFill/>
                    </a:lnL>
                    <a:lnR>
                      <a:noFill/>
                    </a:lnR>
                    <a:lnT>
                      <a:noFill/>
                    </a:lnT>
                    <a:lnB>
                      <a:noFill/>
                    </a:lnB>
                  </a:tcPr>
                </a:tc>
                <a:tc>
                  <a:txBody>
                    <a:bodyPr/>
                    <a:lstStyle/>
                    <a:p>
                      <a:pPr algn="ctr" fontAlgn="b"/>
                      <a:r>
                        <a:rPr lang="en-GB" sz="1000" b="0" i="0" u="none" strike="noStrike">
                          <a:solidFill>
                            <a:srgbClr val="000000"/>
                          </a:solidFill>
                          <a:effectLst/>
                          <a:latin typeface="Noto Sans" panose="020B0502040504020204" pitchFamily="34" charset="0"/>
                          <a:ea typeface="Noto Sans" panose="020B0502040504020204" pitchFamily="34" charset="0"/>
                        </a:rPr>
                        <a:t>3 litre</a:t>
                      </a:r>
                    </a:p>
                  </a:txBody>
                  <a:tcPr marL="8821" marR="8821" marT="8821" marB="0" anchor="b">
                    <a:lnL>
                      <a:noFill/>
                    </a:lnL>
                    <a:lnR>
                      <a:noFill/>
                    </a:lnR>
                    <a:lnT>
                      <a:noFill/>
                    </a:lnT>
                    <a:lnB>
                      <a:noFill/>
                    </a:lnB>
                  </a:tcPr>
                </a:tc>
                <a:tc>
                  <a:txBody>
                    <a:bodyPr/>
                    <a:lstStyle/>
                    <a:p>
                      <a:pPr algn="ctr" fontAlgn="b"/>
                      <a:r>
                        <a:rPr lang="en-GB" sz="1000" b="0" i="0" u="none" strike="noStrike">
                          <a:solidFill>
                            <a:srgbClr val="000000"/>
                          </a:solidFill>
                          <a:effectLst/>
                          <a:latin typeface="Noto Sans" panose="020B0502040504020204" pitchFamily="34" charset="0"/>
                          <a:ea typeface="Noto Sans" panose="020B0502040504020204" pitchFamily="34" charset="0"/>
                        </a:rPr>
                        <a:t>---</a:t>
                      </a:r>
                    </a:p>
                  </a:txBody>
                  <a:tcPr marL="8821" marR="8821" marT="8821" marB="0" anchor="b">
                    <a:lnL>
                      <a:noFill/>
                    </a:lnL>
                    <a:lnR>
                      <a:noFill/>
                    </a:lnR>
                    <a:lnT>
                      <a:noFill/>
                    </a:lnT>
                    <a:lnB>
                      <a:noFill/>
                    </a:lnB>
                  </a:tcPr>
                </a:tc>
                <a:tc>
                  <a:txBody>
                    <a:bodyPr/>
                    <a:lstStyle/>
                    <a:p>
                      <a:pPr algn="ctr" fontAlgn="b"/>
                      <a:r>
                        <a:rPr lang="en-GB" sz="1000" b="0" i="0" u="none" strike="noStrike" dirty="0">
                          <a:solidFill>
                            <a:srgbClr val="000000"/>
                          </a:solidFill>
                          <a:effectLst/>
                          <a:latin typeface="Noto Sans" panose="020B0502040504020204" pitchFamily="34" charset="0"/>
                          <a:ea typeface="Noto Sans" panose="020B0502040504020204" pitchFamily="34" charset="0"/>
                        </a:rPr>
                        <a:t>---</a:t>
                      </a:r>
                    </a:p>
                  </a:txBody>
                  <a:tcPr marL="8821" marR="8821" marT="8821" marB="0" anchor="b">
                    <a:lnL>
                      <a:noFill/>
                    </a:lnL>
                    <a:lnR w="6350" cap="flat" cmpd="sng" algn="ctr">
                      <a:solidFill>
                        <a:srgbClr val="375623"/>
                      </a:solidFill>
                      <a:prstDash val="solid"/>
                      <a:round/>
                      <a:headEnd type="none" w="med" len="med"/>
                      <a:tailEnd type="none" w="med" len="med"/>
                    </a:lnR>
                    <a:lnT>
                      <a:noFill/>
                    </a:lnT>
                    <a:lnB>
                      <a:noFill/>
                    </a:lnB>
                  </a:tcPr>
                </a:tc>
                <a:tc>
                  <a:txBody>
                    <a:bodyPr/>
                    <a:lstStyle/>
                    <a:p>
                      <a:pPr algn="r" fontAlgn="b"/>
                      <a:r>
                        <a:rPr lang="en-GB" sz="1000" b="0" i="0" u="none" strike="noStrike">
                          <a:solidFill>
                            <a:srgbClr val="FF0000"/>
                          </a:solidFill>
                          <a:effectLst/>
                          <a:latin typeface="Noto Sans" panose="020B0502040504020204" pitchFamily="34" charset="0"/>
                          <a:ea typeface="Noto Sans" panose="020B0502040504020204" pitchFamily="34" charset="0"/>
                        </a:rPr>
                        <a:t>510</a:t>
                      </a:r>
                    </a:p>
                  </a:txBody>
                  <a:tcPr marL="8821" marR="8821" marT="8821" marB="0" anchor="b">
                    <a:lnL w="6350" cap="flat" cmpd="sng" algn="ctr">
                      <a:solidFill>
                        <a:srgbClr val="375623"/>
                      </a:solidFill>
                      <a:prstDash val="solid"/>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solidFill>
                      <a:srgbClr val="FFF2CC"/>
                    </a:solidFill>
                  </a:tcPr>
                </a:tc>
                <a:extLst>
                  <a:ext uri="{0D108BD9-81ED-4DB2-BD59-A6C34878D82A}">
                    <a16:rowId xmlns:a16="http://schemas.microsoft.com/office/drawing/2014/main" val="3655857731"/>
                  </a:ext>
                </a:extLst>
              </a:tr>
              <a:tr h="176429">
                <a:tc>
                  <a:txBody>
                    <a:bodyPr/>
                    <a:lstStyle/>
                    <a:p>
                      <a:pPr algn="l" fontAlgn="b"/>
                      <a:r>
                        <a:rPr lang="en-GB" sz="1000" b="0" i="0" u="none" strike="noStrike">
                          <a:solidFill>
                            <a:srgbClr val="000000"/>
                          </a:solidFill>
                          <a:effectLst/>
                          <a:latin typeface="Noto Sans" panose="020B0502040504020204" pitchFamily="34" charset="0"/>
                          <a:ea typeface="Noto Sans" panose="020B0502040504020204" pitchFamily="34" charset="0"/>
                        </a:rPr>
                        <a:t>Pennisetum x advena 'Rubrum'</a:t>
                      </a:r>
                    </a:p>
                  </a:txBody>
                  <a:tcPr marL="8821" marR="8821" marT="8821" marB="0" anchor="b">
                    <a:lnL>
                      <a:noFill/>
                    </a:lnL>
                    <a:lnR>
                      <a:noFill/>
                    </a:lnR>
                    <a:lnT>
                      <a:noFill/>
                    </a:lnT>
                    <a:lnB>
                      <a:noFill/>
                    </a:lnB>
                  </a:tcPr>
                </a:tc>
                <a:tc>
                  <a:txBody>
                    <a:bodyPr/>
                    <a:lstStyle/>
                    <a:p>
                      <a:pPr algn="l" fontAlgn="b"/>
                      <a:r>
                        <a:rPr lang="en-GB" sz="1000" b="0" i="0" u="none" strike="noStrike">
                          <a:solidFill>
                            <a:srgbClr val="000000"/>
                          </a:solidFill>
                          <a:effectLst/>
                          <a:latin typeface="Noto Sans" panose="020B0502040504020204" pitchFamily="34" charset="0"/>
                          <a:ea typeface="Noto Sans" panose="020B0502040504020204" pitchFamily="34" charset="0"/>
                        </a:rPr>
                        <a:t>Regular</a:t>
                      </a:r>
                    </a:p>
                  </a:txBody>
                  <a:tcPr marL="8821" marR="8821" marT="8821" marB="0" anchor="b">
                    <a:lnL>
                      <a:noFill/>
                    </a:lnL>
                    <a:lnR>
                      <a:noFill/>
                    </a:lnR>
                    <a:lnT>
                      <a:noFill/>
                    </a:lnT>
                    <a:lnB>
                      <a:noFill/>
                    </a:lnB>
                  </a:tcPr>
                </a:tc>
                <a:tc>
                  <a:txBody>
                    <a:bodyPr/>
                    <a:lstStyle/>
                    <a:p>
                      <a:pPr algn="ctr" fontAlgn="b"/>
                      <a:r>
                        <a:rPr lang="en-GB" sz="1000" b="0" i="0" u="none" strike="noStrike">
                          <a:solidFill>
                            <a:srgbClr val="000000"/>
                          </a:solidFill>
                          <a:effectLst/>
                          <a:latin typeface="Noto Sans" panose="020B0502040504020204" pitchFamily="34" charset="0"/>
                          <a:ea typeface="Noto Sans" panose="020B0502040504020204" pitchFamily="34" charset="0"/>
                        </a:rPr>
                        <a:t>2 litre</a:t>
                      </a:r>
                    </a:p>
                  </a:txBody>
                  <a:tcPr marL="8821" marR="8821" marT="8821" marB="0" anchor="b">
                    <a:lnL>
                      <a:noFill/>
                    </a:lnL>
                    <a:lnR>
                      <a:noFill/>
                    </a:lnR>
                    <a:lnT>
                      <a:noFill/>
                    </a:lnT>
                    <a:lnB>
                      <a:noFill/>
                    </a:lnB>
                  </a:tcPr>
                </a:tc>
                <a:tc>
                  <a:txBody>
                    <a:bodyPr/>
                    <a:lstStyle/>
                    <a:p>
                      <a:pPr algn="ctr" fontAlgn="b"/>
                      <a:r>
                        <a:rPr lang="en-GB" sz="1000" b="0" i="0" u="none" strike="noStrike">
                          <a:solidFill>
                            <a:srgbClr val="000000"/>
                          </a:solidFill>
                          <a:effectLst/>
                          <a:latin typeface="Noto Sans" panose="020B0502040504020204" pitchFamily="34" charset="0"/>
                          <a:ea typeface="Noto Sans" panose="020B0502040504020204" pitchFamily="34" charset="0"/>
                        </a:rPr>
                        <a:t>---</a:t>
                      </a:r>
                    </a:p>
                  </a:txBody>
                  <a:tcPr marL="8821" marR="8821" marT="8821" marB="0" anchor="b">
                    <a:lnL>
                      <a:noFill/>
                    </a:lnL>
                    <a:lnR>
                      <a:noFill/>
                    </a:lnR>
                    <a:lnT>
                      <a:noFill/>
                    </a:lnT>
                    <a:lnB>
                      <a:noFill/>
                    </a:lnB>
                  </a:tcPr>
                </a:tc>
                <a:tc>
                  <a:txBody>
                    <a:bodyPr/>
                    <a:lstStyle/>
                    <a:p>
                      <a:pPr algn="ctr" fontAlgn="b"/>
                      <a:r>
                        <a:rPr lang="en-GB" sz="1000" b="0" i="0" u="none" strike="noStrike" dirty="0">
                          <a:solidFill>
                            <a:srgbClr val="000000"/>
                          </a:solidFill>
                          <a:effectLst/>
                          <a:latin typeface="Noto Sans" panose="020B0502040504020204" pitchFamily="34" charset="0"/>
                          <a:ea typeface="Noto Sans" panose="020B0502040504020204" pitchFamily="34" charset="0"/>
                        </a:rPr>
                        <a:t>---</a:t>
                      </a:r>
                    </a:p>
                  </a:txBody>
                  <a:tcPr marL="8821" marR="8821" marT="8821" marB="0" anchor="b">
                    <a:lnL>
                      <a:noFill/>
                    </a:lnL>
                    <a:lnR w="6350" cap="flat" cmpd="sng" algn="ctr">
                      <a:solidFill>
                        <a:srgbClr val="375623"/>
                      </a:solidFill>
                      <a:prstDash val="solid"/>
                      <a:round/>
                      <a:headEnd type="none" w="med" len="med"/>
                      <a:tailEnd type="none" w="med" len="med"/>
                    </a:lnR>
                    <a:lnT>
                      <a:noFill/>
                    </a:lnT>
                    <a:lnB>
                      <a:noFill/>
                    </a:lnB>
                  </a:tcPr>
                </a:tc>
                <a:tc>
                  <a:txBody>
                    <a:bodyPr/>
                    <a:lstStyle/>
                    <a:p>
                      <a:pPr algn="r" fontAlgn="b"/>
                      <a:r>
                        <a:rPr lang="en-GB" sz="1000" b="0" i="0" u="none" strike="noStrike">
                          <a:solidFill>
                            <a:srgbClr val="FF0000"/>
                          </a:solidFill>
                          <a:effectLst/>
                          <a:latin typeface="Noto Sans" panose="020B0502040504020204" pitchFamily="34" charset="0"/>
                          <a:ea typeface="Noto Sans" panose="020B0502040504020204" pitchFamily="34" charset="0"/>
                        </a:rPr>
                        <a:t>794</a:t>
                      </a:r>
                    </a:p>
                  </a:txBody>
                  <a:tcPr marL="8821" marR="8821" marT="8821" marB="0" anchor="b">
                    <a:lnL w="6350" cap="flat" cmpd="sng" algn="ctr">
                      <a:solidFill>
                        <a:srgbClr val="375623"/>
                      </a:solidFill>
                      <a:prstDash val="solid"/>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solidFill>
                      <a:srgbClr val="FFF2CC"/>
                    </a:solidFill>
                  </a:tcPr>
                </a:tc>
                <a:extLst>
                  <a:ext uri="{0D108BD9-81ED-4DB2-BD59-A6C34878D82A}">
                    <a16:rowId xmlns:a16="http://schemas.microsoft.com/office/drawing/2014/main" val="1515145402"/>
                  </a:ext>
                </a:extLst>
              </a:tr>
              <a:tr h="176429">
                <a:tc>
                  <a:txBody>
                    <a:bodyPr/>
                    <a:lstStyle/>
                    <a:p>
                      <a:pPr algn="l" fontAlgn="b"/>
                      <a:r>
                        <a:rPr lang="en-GB" sz="1000" b="0" i="0" u="none" strike="noStrike">
                          <a:solidFill>
                            <a:srgbClr val="000000"/>
                          </a:solidFill>
                          <a:effectLst/>
                          <a:latin typeface="Noto Sans" panose="020B0502040504020204" pitchFamily="34" charset="0"/>
                          <a:ea typeface="Noto Sans" panose="020B0502040504020204" pitchFamily="34" charset="0"/>
                        </a:rPr>
                        <a:t>Perovskia atriplicifolia 'Blue Spire'</a:t>
                      </a:r>
                    </a:p>
                  </a:txBody>
                  <a:tcPr marL="8821" marR="8821" marT="8821" marB="0" anchor="b">
                    <a:lnL>
                      <a:noFill/>
                    </a:lnL>
                    <a:lnR>
                      <a:noFill/>
                    </a:lnR>
                    <a:lnT>
                      <a:noFill/>
                    </a:lnT>
                    <a:lnB>
                      <a:noFill/>
                    </a:lnB>
                  </a:tcPr>
                </a:tc>
                <a:tc>
                  <a:txBody>
                    <a:bodyPr/>
                    <a:lstStyle/>
                    <a:p>
                      <a:pPr algn="l" fontAlgn="b"/>
                      <a:r>
                        <a:rPr lang="en-GB" sz="1000" b="0" i="0" u="none" strike="noStrike">
                          <a:solidFill>
                            <a:srgbClr val="000000"/>
                          </a:solidFill>
                          <a:effectLst/>
                          <a:latin typeface="Noto Sans" panose="020B0502040504020204" pitchFamily="34" charset="0"/>
                          <a:ea typeface="Noto Sans" panose="020B0502040504020204" pitchFamily="34" charset="0"/>
                        </a:rPr>
                        <a:t>Regular</a:t>
                      </a:r>
                    </a:p>
                  </a:txBody>
                  <a:tcPr marL="8821" marR="8821" marT="8821" marB="0" anchor="b">
                    <a:lnL>
                      <a:noFill/>
                    </a:lnL>
                    <a:lnR>
                      <a:noFill/>
                    </a:lnR>
                    <a:lnT>
                      <a:noFill/>
                    </a:lnT>
                    <a:lnB>
                      <a:noFill/>
                    </a:lnB>
                  </a:tcPr>
                </a:tc>
                <a:tc>
                  <a:txBody>
                    <a:bodyPr/>
                    <a:lstStyle/>
                    <a:p>
                      <a:pPr algn="ctr" fontAlgn="b"/>
                      <a:r>
                        <a:rPr lang="en-GB" sz="1000" b="0" i="0" u="none" strike="noStrike">
                          <a:solidFill>
                            <a:srgbClr val="000000"/>
                          </a:solidFill>
                          <a:effectLst/>
                          <a:latin typeface="Noto Sans" panose="020B0502040504020204" pitchFamily="34" charset="0"/>
                          <a:ea typeface="Noto Sans" panose="020B0502040504020204" pitchFamily="34" charset="0"/>
                        </a:rPr>
                        <a:t>2 litre</a:t>
                      </a:r>
                    </a:p>
                  </a:txBody>
                  <a:tcPr marL="8821" marR="8821" marT="8821" marB="0" anchor="b">
                    <a:lnL>
                      <a:noFill/>
                    </a:lnL>
                    <a:lnR>
                      <a:noFill/>
                    </a:lnR>
                    <a:lnT>
                      <a:noFill/>
                    </a:lnT>
                    <a:lnB>
                      <a:noFill/>
                    </a:lnB>
                  </a:tcPr>
                </a:tc>
                <a:tc>
                  <a:txBody>
                    <a:bodyPr/>
                    <a:lstStyle/>
                    <a:p>
                      <a:pPr algn="ctr" fontAlgn="b"/>
                      <a:r>
                        <a:rPr lang="en-GB" sz="1000" b="0" i="0" u="none" strike="noStrike">
                          <a:solidFill>
                            <a:srgbClr val="000000"/>
                          </a:solidFill>
                          <a:effectLst/>
                          <a:latin typeface="Noto Sans" panose="020B0502040504020204" pitchFamily="34" charset="0"/>
                          <a:ea typeface="Noto Sans" panose="020B0502040504020204" pitchFamily="34" charset="0"/>
                        </a:rPr>
                        <a:t>---</a:t>
                      </a:r>
                    </a:p>
                  </a:txBody>
                  <a:tcPr marL="8821" marR="8821" marT="8821" marB="0" anchor="b">
                    <a:lnL>
                      <a:noFill/>
                    </a:lnL>
                    <a:lnR>
                      <a:noFill/>
                    </a:lnR>
                    <a:lnT>
                      <a:noFill/>
                    </a:lnT>
                    <a:lnB>
                      <a:noFill/>
                    </a:lnB>
                  </a:tcPr>
                </a:tc>
                <a:tc>
                  <a:txBody>
                    <a:bodyPr/>
                    <a:lstStyle/>
                    <a:p>
                      <a:pPr algn="ctr" fontAlgn="b"/>
                      <a:r>
                        <a:rPr lang="en-GB" sz="1000" b="0" i="0" u="none" strike="noStrike" dirty="0">
                          <a:solidFill>
                            <a:srgbClr val="000000"/>
                          </a:solidFill>
                          <a:effectLst/>
                          <a:latin typeface="Noto Sans" panose="020B0502040504020204" pitchFamily="34" charset="0"/>
                          <a:ea typeface="Noto Sans" panose="020B0502040504020204" pitchFamily="34" charset="0"/>
                        </a:rPr>
                        <a:t>---</a:t>
                      </a:r>
                    </a:p>
                  </a:txBody>
                  <a:tcPr marL="8821" marR="8821" marT="8821" marB="0" anchor="b">
                    <a:lnL>
                      <a:noFill/>
                    </a:lnL>
                    <a:lnR w="6350" cap="flat" cmpd="sng" algn="ctr">
                      <a:solidFill>
                        <a:srgbClr val="375623"/>
                      </a:solidFill>
                      <a:prstDash val="solid"/>
                      <a:round/>
                      <a:headEnd type="none" w="med" len="med"/>
                      <a:tailEnd type="none" w="med" len="med"/>
                    </a:lnR>
                    <a:lnT>
                      <a:noFill/>
                    </a:lnT>
                    <a:lnB>
                      <a:noFill/>
                    </a:lnB>
                  </a:tcPr>
                </a:tc>
                <a:tc>
                  <a:txBody>
                    <a:bodyPr/>
                    <a:lstStyle/>
                    <a:p>
                      <a:pPr algn="r" fontAlgn="b"/>
                      <a:r>
                        <a:rPr lang="en-GB" sz="1000" b="0" i="0" u="none" strike="noStrike" dirty="0">
                          <a:solidFill>
                            <a:srgbClr val="FF0000"/>
                          </a:solidFill>
                          <a:effectLst/>
                          <a:latin typeface="Noto Sans" panose="020B0502040504020204" pitchFamily="34" charset="0"/>
                          <a:ea typeface="Noto Sans" panose="020B0502040504020204" pitchFamily="34" charset="0"/>
                        </a:rPr>
                        <a:t>479</a:t>
                      </a:r>
                    </a:p>
                  </a:txBody>
                  <a:tcPr marL="8821" marR="8821" marT="8821" marB="0" anchor="b">
                    <a:lnL w="6350" cap="flat" cmpd="sng" algn="ctr">
                      <a:solidFill>
                        <a:srgbClr val="375623"/>
                      </a:solidFill>
                      <a:prstDash val="solid"/>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solidFill>
                      <a:srgbClr val="FFF2CC"/>
                    </a:solidFill>
                  </a:tcPr>
                </a:tc>
                <a:extLst>
                  <a:ext uri="{0D108BD9-81ED-4DB2-BD59-A6C34878D82A}">
                    <a16:rowId xmlns:a16="http://schemas.microsoft.com/office/drawing/2014/main" val="2255805589"/>
                  </a:ext>
                </a:extLst>
              </a:tr>
              <a:tr h="176429">
                <a:tc>
                  <a:txBody>
                    <a:bodyPr/>
                    <a:lstStyle/>
                    <a:p>
                      <a:pPr algn="l" fontAlgn="b"/>
                      <a:r>
                        <a:rPr lang="en-GB" sz="1000" b="0" i="0" u="none" strike="noStrike">
                          <a:solidFill>
                            <a:srgbClr val="000000"/>
                          </a:solidFill>
                          <a:effectLst/>
                          <a:latin typeface="Noto Sans" panose="020B0502040504020204" pitchFamily="34" charset="0"/>
                          <a:ea typeface="Noto Sans" panose="020B0502040504020204" pitchFamily="34" charset="0"/>
                        </a:rPr>
                        <a:t>Persicaria bistorta 'Superba'</a:t>
                      </a:r>
                    </a:p>
                  </a:txBody>
                  <a:tcPr marL="8821" marR="8821" marT="8821" marB="0" anchor="b">
                    <a:lnL>
                      <a:noFill/>
                    </a:lnL>
                    <a:lnR>
                      <a:noFill/>
                    </a:lnR>
                    <a:lnT>
                      <a:noFill/>
                    </a:lnT>
                    <a:lnB>
                      <a:noFill/>
                    </a:lnB>
                  </a:tcPr>
                </a:tc>
                <a:tc>
                  <a:txBody>
                    <a:bodyPr/>
                    <a:lstStyle/>
                    <a:p>
                      <a:pPr algn="l" fontAlgn="b"/>
                      <a:r>
                        <a:rPr lang="en-GB" sz="1000" b="0" i="0" u="none" strike="noStrike">
                          <a:solidFill>
                            <a:srgbClr val="000000"/>
                          </a:solidFill>
                          <a:effectLst/>
                          <a:latin typeface="Noto Sans" panose="020B0502040504020204" pitchFamily="34" charset="0"/>
                          <a:ea typeface="Noto Sans" panose="020B0502040504020204" pitchFamily="34" charset="0"/>
                        </a:rPr>
                        <a:t>Regular</a:t>
                      </a:r>
                    </a:p>
                  </a:txBody>
                  <a:tcPr marL="8821" marR="8821" marT="8821" marB="0" anchor="b">
                    <a:lnL>
                      <a:noFill/>
                    </a:lnL>
                    <a:lnR>
                      <a:noFill/>
                    </a:lnR>
                    <a:lnT>
                      <a:noFill/>
                    </a:lnT>
                    <a:lnB>
                      <a:noFill/>
                    </a:lnB>
                  </a:tcPr>
                </a:tc>
                <a:tc>
                  <a:txBody>
                    <a:bodyPr/>
                    <a:lstStyle/>
                    <a:p>
                      <a:pPr algn="ctr" fontAlgn="b"/>
                      <a:r>
                        <a:rPr lang="en-GB" sz="1000" b="0" i="0" u="none" strike="noStrike">
                          <a:solidFill>
                            <a:srgbClr val="000000"/>
                          </a:solidFill>
                          <a:effectLst/>
                          <a:latin typeface="Noto Sans" panose="020B0502040504020204" pitchFamily="34" charset="0"/>
                          <a:ea typeface="Noto Sans" panose="020B0502040504020204" pitchFamily="34" charset="0"/>
                        </a:rPr>
                        <a:t>2 litre</a:t>
                      </a:r>
                    </a:p>
                  </a:txBody>
                  <a:tcPr marL="8821" marR="8821" marT="8821" marB="0" anchor="b">
                    <a:lnL>
                      <a:noFill/>
                    </a:lnL>
                    <a:lnR>
                      <a:noFill/>
                    </a:lnR>
                    <a:lnT>
                      <a:noFill/>
                    </a:lnT>
                    <a:lnB>
                      <a:noFill/>
                    </a:lnB>
                  </a:tcPr>
                </a:tc>
                <a:tc>
                  <a:txBody>
                    <a:bodyPr/>
                    <a:lstStyle/>
                    <a:p>
                      <a:pPr algn="ctr" fontAlgn="b"/>
                      <a:r>
                        <a:rPr lang="en-GB" sz="1000" b="0" i="0" u="none" strike="noStrike">
                          <a:solidFill>
                            <a:srgbClr val="000000"/>
                          </a:solidFill>
                          <a:effectLst/>
                          <a:latin typeface="Noto Sans" panose="020B0502040504020204" pitchFamily="34" charset="0"/>
                          <a:ea typeface="Noto Sans" panose="020B0502040504020204" pitchFamily="34" charset="0"/>
                        </a:rPr>
                        <a:t>---</a:t>
                      </a:r>
                    </a:p>
                  </a:txBody>
                  <a:tcPr marL="8821" marR="8821" marT="8821" marB="0" anchor="b">
                    <a:lnL>
                      <a:noFill/>
                    </a:lnL>
                    <a:lnR>
                      <a:noFill/>
                    </a:lnR>
                    <a:lnT>
                      <a:noFill/>
                    </a:lnT>
                    <a:lnB>
                      <a:noFill/>
                    </a:lnB>
                  </a:tcPr>
                </a:tc>
                <a:tc>
                  <a:txBody>
                    <a:bodyPr/>
                    <a:lstStyle/>
                    <a:p>
                      <a:pPr algn="ctr" fontAlgn="b"/>
                      <a:r>
                        <a:rPr lang="en-GB" sz="1000" b="0" i="0" u="none" strike="noStrike">
                          <a:solidFill>
                            <a:srgbClr val="000000"/>
                          </a:solidFill>
                          <a:effectLst/>
                          <a:latin typeface="Noto Sans" panose="020B0502040504020204" pitchFamily="34" charset="0"/>
                          <a:ea typeface="Noto Sans" panose="020B0502040504020204" pitchFamily="34" charset="0"/>
                        </a:rPr>
                        <a:t>---</a:t>
                      </a:r>
                    </a:p>
                  </a:txBody>
                  <a:tcPr marL="8821" marR="8821" marT="8821" marB="0" anchor="b">
                    <a:lnL>
                      <a:noFill/>
                    </a:lnL>
                    <a:lnR w="6350" cap="flat" cmpd="sng" algn="ctr">
                      <a:solidFill>
                        <a:srgbClr val="375623"/>
                      </a:solidFill>
                      <a:prstDash val="solid"/>
                      <a:round/>
                      <a:headEnd type="none" w="med" len="med"/>
                      <a:tailEnd type="none" w="med" len="med"/>
                    </a:lnR>
                    <a:lnT>
                      <a:noFill/>
                    </a:lnT>
                    <a:lnB>
                      <a:noFill/>
                    </a:lnB>
                  </a:tcPr>
                </a:tc>
                <a:tc>
                  <a:txBody>
                    <a:bodyPr/>
                    <a:lstStyle/>
                    <a:p>
                      <a:pPr algn="r" fontAlgn="b"/>
                      <a:r>
                        <a:rPr lang="en-GB" sz="1000" b="0" i="0" u="none" strike="noStrike" dirty="0">
                          <a:solidFill>
                            <a:srgbClr val="FF0000"/>
                          </a:solidFill>
                          <a:effectLst/>
                          <a:latin typeface="Noto Sans" panose="020B0502040504020204" pitchFamily="34" charset="0"/>
                          <a:ea typeface="Noto Sans" panose="020B0502040504020204" pitchFamily="34" charset="0"/>
                        </a:rPr>
                        <a:t>362</a:t>
                      </a:r>
                    </a:p>
                  </a:txBody>
                  <a:tcPr marL="8821" marR="8821" marT="8821" marB="0" anchor="b">
                    <a:lnL w="6350" cap="flat" cmpd="sng" algn="ctr">
                      <a:solidFill>
                        <a:srgbClr val="375623"/>
                      </a:solidFill>
                      <a:prstDash val="solid"/>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solidFill>
                      <a:srgbClr val="FFF2CC"/>
                    </a:solidFill>
                  </a:tcPr>
                </a:tc>
                <a:extLst>
                  <a:ext uri="{0D108BD9-81ED-4DB2-BD59-A6C34878D82A}">
                    <a16:rowId xmlns:a16="http://schemas.microsoft.com/office/drawing/2014/main" val="947182640"/>
                  </a:ext>
                </a:extLst>
              </a:tr>
              <a:tr h="176429">
                <a:tc>
                  <a:txBody>
                    <a:bodyPr/>
                    <a:lstStyle/>
                    <a:p>
                      <a:pPr algn="l" fontAlgn="b"/>
                      <a:r>
                        <a:rPr lang="en-GB" sz="1000" b="0" i="0" u="none" strike="noStrike">
                          <a:solidFill>
                            <a:srgbClr val="000000"/>
                          </a:solidFill>
                          <a:effectLst/>
                          <a:latin typeface="Noto Sans" panose="020B0502040504020204" pitchFamily="34" charset="0"/>
                          <a:ea typeface="Noto Sans" panose="020B0502040504020204" pitchFamily="34" charset="0"/>
                        </a:rPr>
                        <a:t>Pittosporum tenuifolium 'Tom Thumb'</a:t>
                      </a:r>
                    </a:p>
                  </a:txBody>
                  <a:tcPr marL="8821" marR="8821" marT="8821" marB="0" anchor="b">
                    <a:lnL>
                      <a:noFill/>
                    </a:lnL>
                    <a:lnR>
                      <a:noFill/>
                    </a:lnR>
                    <a:lnT>
                      <a:noFill/>
                    </a:lnT>
                    <a:lnB>
                      <a:noFill/>
                    </a:lnB>
                  </a:tcPr>
                </a:tc>
                <a:tc>
                  <a:txBody>
                    <a:bodyPr/>
                    <a:lstStyle/>
                    <a:p>
                      <a:pPr algn="l" fontAlgn="b"/>
                      <a:r>
                        <a:rPr lang="en-GB" sz="1000" b="0" i="0" u="none" strike="noStrike">
                          <a:solidFill>
                            <a:srgbClr val="000000"/>
                          </a:solidFill>
                          <a:effectLst/>
                          <a:latin typeface="Noto Sans" panose="020B0502040504020204" pitchFamily="34" charset="0"/>
                          <a:ea typeface="Noto Sans" panose="020B0502040504020204" pitchFamily="34" charset="0"/>
                        </a:rPr>
                        <a:t>Regular</a:t>
                      </a:r>
                    </a:p>
                  </a:txBody>
                  <a:tcPr marL="8821" marR="8821" marT="8821" marB="0" anchor="b">
                    <a:lnL>
                      <a:noFill/>
                    </a:lnL>
                    <a:lnR>
                      <a:noFill/>
                    </a:lnR>
                    <a:lnT>
                      <a:noFill/>
                    </a:lnT>
                    <a:lnB>
                      <a:noFill/>
                    </a:lnB>
                  </a:tcPr>
                </a:tc>
                <a:tc>
                  <a:txBody>
                    <a:bodyPr/>
                    <a:lstStyle/>
                    <a:p>
                      <a:pPr algn="ctr" fontAlgn="b"/>
                      <a:r>
                        <a:rPr lang="en-GB" sz="1000" b="0" i="0" u="none" strike="noStrike">
                          <a:solidFill>
                            <a:srgbClr val="000000"/>
                          </a:solidFill>
                          <a:effectLst/>
                          <a:latin typeface="Noto Sans" panose="020B0502040504020204" pitchFamily="34" charset="0"/>
                          <a:ea typeface="Noto Sans" panose="020B0502040504020204" pitchFamily="34" charset="0"/>
                        </a:rPr>
                        <a:t>5 litre</a:t>
                      </a:r>
                    </a:p>
                  </a:txBody>
                  <a:tcPr marL="8821" marR="8821" marT="8821" marB="0" anchor="b">
                    <a:lnL>
                      <a:noFill/>
                    </a:lnL>
                    <a:lnR>
                      <a:noFill/>
                    </a:lnR>
                    <a:lnT>
                      <a:noFill/>
                    </a:lnT>
                    <a:lnB>
                      <a:noFill/>
                    </a:lnB>
                  </a:tcPr>
                </a:tc>
                <a:tc>
                  <a:txBody>
                    <a:bodyPr/>
                    <a:lstStyle/>
                    <a:p>
                      <a:pPr algn="ctr" fontAlgn="b"/>
                      <a:r>
                        <a:rPr lang="en-GB" sz="1000" b="0" i="0" u="none" strike="noStrike">
                          <a:solidFill>
                            <a:srgbClr val="000000"/>
                          </a:solidFill>
                          <a:effectLst/>
                          <a:latin typeface="Noto Sans" panose="020B0502040504020204" pitchFamily="34" charset="0"/>
                          <a:ea typeface="Noto Sans" panose="020B0502040504020204" pitchFamily="34" charset="0"/>
                        </a:rPr>
                        <a:t>30-40 cm</a:t>
                      </a:r>
                    </a:p>
                  </a:txBody>
                  <a:tcPr marL="8821" marR="8821" marT="8821" marB="0" anchor="b">
                    <a:lnL>
                      <a:noFill/>
                    </a:lnL>
                    <a:lnR>
                      <a:noFill/>
                    </a:lnR>
                    <a:lnT>
                      <a:noFill/>
                    </a:lnT>
                    <a:lnB>
                      <a:noFill/>
                    </a:lnB>
                  </a:tcPr>
                </a:tc>
                <a:tc>
                  <a:txBody>
                    <a:bodyPr/>
                    <a:lstStyle/>
                    <a:p>
                      <a:pPr algn="ctr" fontAlgn="b"/>
                      <a:r>
                        <a:rPr lang="en-GB" sz="1000" b="0" i="0" u="none" strike="noStrike" dirty="0">
                          <a:solidFill>
                            <a:srgbClr val="000000"/>
                          </a:solidFill>
                          <a:effectLst/>
                          <a:latin typeface="Noto Sans" panose="020B0502040504020204" pitchFamily="34" charset="0"/>
                          <a:ea typeface="Noto Sans" panose="020B0502040504020204" pitchFamily="34" charset="0"/>
                        </a:rPr>
                        <a:t>---</a:t>
                      </a:r>
                    </a:p>
                  </a:txBody>
                  <a:tcPr marL="8821" marR="8821" marT="8821" marB="0" anchor="b">
                    <a:lnL>
                      <a:noFill/>
                    </a:lnL>
                    <a:lnR w="6350" cap="flat" cmpd="sng" algn="ctr">
                      <a:solidFill>
                        <a:srgbClr val="375623"/>
                      </a:solidFill>
                      <a:prstDash val="solid"/>
                      <a:round/>
                      <a:headEnd type="none" w="med" len="med"/>
                      <a:tailEnd type="none" w="med" len="med"/>
                    </a:lnR>
                    <a:lnT>
                      <a:noFill/>
                    </a:lnT>
                    <a:lnB>
                      <a:noFill/>
                    </a:lnB>
                  </a:tcPr>
                </a:tc>
                <a:tc>
                  <a:txBody>
                    <a:bodyPr/>
                    <a:lstStyle/>
                    <a:p>
                      <a:pPr algn="r" fontAlgn="b"/>
                      <a:r>
                        <a:rPr lang="en-GB" sz="1000" b="0" i="0" u="none" strike="noStrike" dirty="0">
                          <a:solidFill>
                            <a:srgbClr val="FF0000"/>
                          </a:solidFill>
                          <a:effectLst/>
                          <a:latin typeface="Noto Sans" panose="020B0502040504020204" pitchFamily="34" charset="0"/>
                          <a:ea typeface="Noto Sans" panose="020B0502040504020204" pitchFamily="34" charset="0"/>
                        </a:rPr>
                        <a:t>257</a:t>
                      </a:r>
                    </a:p>
                  </a:txBody>
                  <a:tcPr marL="8821" marR="8821" marT="8821" marB="0" anchor="b">
                    <a:lnL w="6350" cap="flat" cmpd="sng" algn="ctr">
                      <a:solidFill>
                        <a:srgbClr val="375623"/>
                      </a:solidFill>
                      <a:prstDash val="solid"/>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solidFill>
                      <a:srgbClr val="FFF2CC"/>
                    </a:solidFill>
                  </a:tcPr>
                </a:tc>
                <a:extLst>
                  <a:ext uri="{0D108BD9-81ED-4DB2-BD59-A6C34878D82A}">
                    <a16:rowId xmlns:a16="http://schemas.microsoft.com/office/drawing/2014/main" val="625037143"/>
                  </a:ext>
                </a:extLst>
              </a:tr>
              <a:tr h="176429">
                <a:tc>
                  <a:txBody>
                    <a:bodyPr/>
                    <a:lstStyle/>
                    <a:p>
                      <a:pPr algn="l" fontAlgn="b"/>
                      <a:r>
                        <a:rPr lang="en-GB" sz="1000" b="0" i="0" u="none" strike="noStrike">
                          <a:solidFill>
                            <a:srgbClr val="000000"/>
                          </a:solidFill>
                          <a:effectLst/>
                          <a:latin typeface="Noto Sans" panose="020B0502040504020204" pitchFamily="34" charset="0"/>
                          <a:ea typeface="Noto Sans" panose="020B0502040504020204" pitchFamily="34" charset="0"/>
                        </a:rPr>
                        <a:t>Salvia nemorosa 'Caradonna'</a:t>
                      </a:r>
                    </a:p>
                  </a:txBody>
                  <a:tcPr marL="8821" marR="8821" marT="8821" marB="0" anchor="b">
                    <a:lnL>
                      <a:noFill/>
                    </a:lnL>
                    <a:lnR>
                      <a:noFill/>
                    </a:lnR>
                    <a:lnT>
                      <a:noFill/>
                    </a:lnT>
                    <a:lnB>
                      <a:noFill/>
                    </a:lnB>
                  </a:tcPr>
                </a:tc>
                <a:tc>
                  <a:txBody>
                    <a:bodyPr/>
                    <a:lstStyle/>
                    <a:p>
                      <a:pPr algn="l" fontAlgn="b"/>
                      <a:r>
                        <a:rPr lang="en-GB" sz="1000" b="0" i="0" u="none" strike="noStrike">
                          <a:solidFill>
                            <a:srgbClr val="000000"/>
                          </a:solidFill>
                          <a:effectLst/>
                          <a:latin typeface="Noto Sans" panose="020B0502040504020204" pitchFamily="34" charset="0"/>
                          <a:ea typeface="Noto Sans" panose="020B0502040504020204" pitchFamily="34" charset="0"/>
                        </a:rPr>
                        <a:t>Regular</a:t>
                      </a:r>
                    </a:p>
                  </a:txBody>
                  <a:tcPr marL="8821" marR="8821" marT="8821" marB="0" anchor="b">
                    <a:lnL>
                      <a:noFill/>
                    </a:lnL>
                    <a:lnR>
                      <a:noFill/>
                    </a:lnR>
                    <a:lnT>
                      <a:noFill/>
                    </a:lnT>
                    <a:lnB>
                      <a:noFill/>
                    </a:lnB>
                  </a:tcPr>
                </a:tc>
                <a:tc>
                  <a:txBody>
                    <a:bodyPr/>
                    <a:lstStyle/>
                    <a:p>
                      <a:pPr algn="ctr" fontAlgn="b"/>
                      <a:r>
                        <a:rPr lang="en-GB" sz="1000" b="0" i="0" u="none" strike="noStrike">
                          <a:solidFill>
                            <a:srgbClr val="000000"/>
                          </a:solidFill>
                          <a:effectLst/>
                          <a:latin typeface="Noto Sans" panose="020B0502040504020204" pitchFamily="34" charset="0"/>
                          <a:ea typeface="Noto Sans" panose="020B0502040504020204" pitchFamily="34" charset="0"/>
                        </a:rPr>
                        <a:t>2 litre</a:t>
                      </a:r>
                    </a:p>
                  </a:txBody>
                  <a:tcPr marL="8821" marR="8821" marT="8821" marB="0" anchor="b">
                    <a:lnL>
                      <a:noFill/>
                    </a:lnL>
                    <a:lnR>
                      <a:noFill/>
                    </a:lnR>
                    <a:lnT>
                      <a:noFill/>
                    </a:lnT>
                    <a:lnB>
                      <a:noFill/>
                    </a:lnB>
                  </a:tcPr>
                </a:tc>
                <a:tc>
                  <a:txBody>
                    <a:bodyPr/>
                    <a:lstStyle/>
                    <a:p>
                      <a:pPr algn="ctr" fontAlgn="b"/>
                      <a:r>
                        <a:rPr lang="en-GB" sz="1000" b="0" i="0" u="none" strike="noStrike">
                          <a:solidFill>
                            <a:srgbClr val="000000"/>
                          </a:solidFill>
                          <a:effectLst/>
                          <a:latin typeface="Noto Sans" panose="020B0502040504020204" pitchFamily="34" charset="0"/>
                          <a:ea typeface="Noto Sans" panose="020B0502040504020204" pitchFamily="34" charset="0"/>
                        </a:rPr>
                        <a:t>---</a:t>
                      </a:r>
                    </a:p>
                  </a:txBody>
                  <a:tcPr marL="8821" marR="8821" marT="8821" marB="0" anchor="b">
                    <a:lnL>
                      <a:noFill/>
                    </a:lnL>
                    <a:lnR>
                      <a:noFill/>
                    </a:lnR>
                    <a:lnT>
                      <a:noFill/>
                    </a:lnT>
                    <a:lnB>
                      <a:noFill/>
                    </a:lnB>
                  </a:tcPr>
                </a:tc>
                <a:tc>
                  <a:txBody>
                    <a:bodyPr/>
                    <a:lstStyle/>
                    <a:p>
                      <a:pPr algn="ctr" fontAlgn="b"/>
                      <a:r>
                        <a:rPr lang="en-GB" sz="1000" b="0" i="0" u="none" strike="noStrike" dirty="0">
                          <a:solidFill>
                            <a:srgbClr val="000000"/>
                          </a:solidFill>
                          <a:effectLst/>
                          <a:latin typeface="Noto Sans" panose="020B0502040504020204" pitchFamily="34" charset="0"/>
                          <a:ea typeface="Noto Sans" panose="020B0502040504020204" pitchFamily="34" charset="0"/>
                        </a:rPr>
                        <a:t>---</a:t>
                      </a:r>
                    </a:p>
                  </a:txBody>
                  <a:tcPr marL="8821" marR="8821" marT="8821" marB="0" anchor="b">
                    <a:lnL>
                      <a:noFill/>
                    </a:lnL>
                    <a:lnR w="6350" cap="flat" cmpd="sng" algn="ctr">
                      <a:solidFill>
                        <a:srgbClr val="375623"/>
                      </a:solidFill>
                      <a:prstDash val="solid"/>
                      <a:round/>
                      <a:headEnd type="none" w="med" len="med"/>
                      <a:tailEnd type="none" w="med" len="med"/>
                    </a:lnR>
                    <a:lnT>
                      <a:noFill/>
                    </a:lnT>
                    <a:lnB>
                      <a:noFill/>
                    </a:lnB>
                  </a:tcPr>
                </a:tc>
                <a:tc>
                  <a:txBody>
                    <a:bodyPr/>
                    <a:lstStyle/>
                    <a:p>
                      <a:pPr algn="r" fontAlgn="b"/>
                      <a:r>
                        <a:rPr lang="en-GB" sz="1000" b="0" i="0" u="none" strike="noStrike" dirty="0">
                          <a:solidFill>
                            <a:srgbClr val="FF0000"/>
                          </a:solidFill>
                          <a:effectLst/>
                          <a:latin typeface="Noto Sans" panose="020B0502040504020204" pitchFamily="34" charset="0"/>
                          <a:ea typeface="Noto Sans" panose="020B0502040504020204" pitchFamily="34" charset="0"/>
                        </a:rPr>
                        <a:t>662</a:t>
                      </a:r>
                    </a:p>
                  </a:txBody>
                  <a:tcPr marL="8821" marR="8821" marT="8821" marB="0" anchor="b">
                    <a:lnL w="6350" cap="flat" cmpd="sng" algn="ctr">
                      <a:solidFill>
                        <a:srgbClr val="375623"/>
                      </a:solidFill>
                      <a:prstDash val="solid"/>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solidFill>
                      <a:srgbClr val="FFF2CC"/>
                    </a:solidFill>
                  </a:tcPr>
                </a:tc>
                <a:extLst>
                  <a:ext uri="{0D108BD9-81ED-4DB2-BD59-A6C34878D82A}">
                    <a16:rowId xmlns:a16="http://schemas.microsoft.com/office/drawing/2014/main" val="3776010997"/>
                  </a:ext>
                </a:extLst>
              </a:tr>
              <a:tr h="176429">
                <a:tc>
                  <a:txBody>
                    <a:bodyPr/>
                    <a:lstStyle/>
                    <a:p>
                      <a:pPr algn="l" fontAlgn="b"/>
                      <a:r>
                        <a:rPr lang="pt-BR" sz="1000" b="0" i="0" u="none" strike="noStrike">
                          <a:solidFill>
                            <a:srgbClr val="000000"/>
                          </a:solidFill>
                          <a:effectLst/>
                          <a:latin typeface="Noto Sans" panose="020B0502040504020204" pitchFamily="34" charset="0"/>
                          <a:ea typeface="Noto Sans" panose="020B0502040504020204" pitchFamily="34" charset="0"/>
                        </a:rPr>
                        <a:t>Salvia x sylvestris 'Dear Anja'</a:t>
                      </a:r>
                    </a:p>
                  </a:txBody>
                  <a:tcPr marL="8821" marR="8821" marT="8821" marB="0" anchor="b">
                    <a:lnL>
                      <a:noFill/>
                    </a:lnL>
                    <a:lnR>
                      <a:noFill/>
                    </a:lnR>
                    <a:lnT>
                      <a:noFill/>
                    </a:lnT>
                    <a:lnB>
                      <a:noFill/>
                    </a:lnB>
                  </a:tcPr>
                </a:tc>
                <a:tc>
                  <a:txBody>
                    <a:bodyPr/>
                    <a:lstStyle/>
                    <a:p>
                      <a:pPr algn="l" fontAlgn="b"/>
                      <a:r>
                        <a:rPr lang="en-GB" sz="1000" b="0" i="0" u="none" strike="noStrike">
                          <a:solidFill>
                            <a:srgbClr val="000000"/>
                          </a:solidFill>
                          <a:effectLst/>
                          <a:latin typeface="Noto Sans" panose="020B0502040504020204" pitchFamily="34" charset="0"/>
                          <a:ea typeface="Noto Sans" panose="020B0502040504020204" pitchFamily="34" charset="0"/>
                        </a:rPr>
                        <a:t>Regular</a:t>
                      </a:r>
                    </a:p>
                  </a:txBody>
                  <a:tcPr marL="8821" marR="8821" marT="8821" marB="0" anchor="b">
                    <a:lnL>
                      <a:noFill/>
                    </a:lnL>
                    <a:lnR>
                      <a:noFill/>
                    </a:lnR>
                    <a:lnT>
                      <a:noFill/>
                    </a:lnT>
                    <a:lnB>
                      <a:noFill/>
                    </a:lnB>
                  </a:tcPr>
                </a:tc>
                <a:tc>
                  <a:txBody>
                    <a:bodyPr/>
                    <a:lstStyle/>
                    <a:p>
                      <a:pPr algn="ctr" fontAlgn="b"/>
                      <a:r>
                        <a:rPr lang="en-GB" sz="1000" b="0" i="0" u="none" strike="noStrike">
                          <a:solidFill>
                            <a:srgbClr val="000000"/>
                          </a:solidFill>
                          <a:effectLst/>
                          <a:latin typeface="Noto Sans" panose="020B0502040504020204" pitchFamily="34" charset="0"/>
                          <a:ea typeface="Noto Sans" panose="020B0502040504020204" pitchFamily="34" charset="0"/>
                        </a:rPr>
                        <a:t>2 litre</a:t>
                      </a:r>
                    </a:p>
                  </a:txBody>
                  <a:tcPr marL="8821" marR="8821" marT="8821" marB="0" anchor="b">
                    <a:lnL>
                      <a:noFill/>
                    </a:lnL>
                    <a:lnR>
                      <a:noFill/>
                    </a:lnR>
                    <a:lnT>
                      <a:noFill/>
                    </a:lnT>
                    <a:lnB>
                      <a:noFill/>
                    </a:lnB>
                  </a:tcPr>
                </a:tc>
                <a:tc>
                  <a:txBody>
                    <a:bodyPr/>
                    <a:lstStyle/>
                    <a:p>
                      <a:pPr algn="ctr" fontAlgn="b"/>
                      <a:r>
                        <a:rPr lang="en-GB" sz="1000" b="0" i="0" u="none" strike="noStrike">
                          <a:solidFill>
                            <a:srgbClr val="000000"/>
                          </a:solidFill>
                          <a:effectLst/>
                          <a:latin typeface="Noto Sans" panose="020B0502040504020204" pitchFamily="34" charset="0"/>
                          <a:ea typeface="Noto Sans" panose="020B0502040504020204" pitchFamily="34" charset="0"/>
                        </a:rPr>
                        <a:t>---</a:t>
                      </a:r>
                    </a:p>
                  </a:txBody>
                  <a:tcPr marL="8821" marR="8821" marT="8821" marB="0" anchor="b">
                    <a:lnL>
                      <a:noFill/>
                    </a:lnL>
                    <a:lnR>
                      <a:noFill/>
                    </a:lnR>
                    <a:lnT>
                      <a:noFill/>
                    </a:lnT>
                    <a:lnB>
                      <a:noFill/>
                    </a:lnB>
                  </a:tcPr>
                </a:tc>
                <a:tc>
                  <a:txBody>
                    <a:bodyPr/>
                    <a:lstStyle/>
                    <a:p>
                      <a:pPr algn="ctr" fontAlgn="b"/>
                      <a:r>
                        <a:rPr lang="en-GB" sz="1000" b="0" i="0" u="none" strike="noStrike" dirty="0">
                          <a:solidFill>
                            <a:srgbClr val="000000"/>
                          </a:solidFill>
                          <a:effectLst/>
                          <a:latin typeface="Noto Sans" panose="020B0502040504020204" pitchFamily="34" charset="0"/>
                          <a:ea typeface="Noto Sans" panose="020B0502040504020204" pitchFamily="34" charset="0"/>
                        </a:rPr>
                        <a:t>---</a:t>
                      </a:r>
                    </a:p>
                  </a:txBody>
                  <a:tcPr marL="8821" marR="8821" marT="8821" marB="0" anchor="b">
                    <a:lnL>
                      <a:noFill/>
                    </a:lnL>
                    <a:lnR w="6350" cap="flat" cmpd="sng" algn="ctr">
                      <a:solidFill>
                        <a:srgbClr val="375623"/>
                      </a:solidFill>
                      <a:prstDash val="solid"/>
                      <a:round/>
                      <a:headEnd type="none" w="med" len="med"/>
                      <a:tailEnd type="none" w="med" len="med"/>
                    </a:lnR>
                    <a:lnT>
                      <a:noFill/>
                    </a:lnT>
                    <a:lnB>
                      <a:noFill/>
                    </a:lnB>
                  </a:tcPr>
                </a:tc>
                <a:tc>
                  <a:txBody>
                    <a:bodyPr/>
                    <a:lstStyle/>
                    <a:p>
                      <a:pPr algn="r" fontAlgn="b"/>
                      <a:r>
                        <a:rPr lang="en-GB" sz="1000" b="0" i="0" u="none" strike="noStrike" dirty="0">
                          <a:solidFill>
                            <a:srgbClr val="FF0000"/>
                          </a:solidFill>
                          <a:effectLst/>
                          <a:latin typeface="Noto Sans" panose="020B0502040504020204" pitchFamily="34" charset="0"/>
                          <a:ea typeface="Noto Sans" panose="020B0502040504020204" pitchFamily="34" charset="0"/>
                        </a:rPr>
                        <a:t>372</a:t>
                      </a:r>
                    </a:p>
                  </a:txBody>
                  <a:tcPr marL="8821" marR="8821" marT="8821" marB="0" anchor="b">
                    <a:lnL w="6350" cap="flat" cmpd="sng" algn="ctr">
                      <a:solidFill>
                        <a:srgbClr val="375623"/>
                      </a:solidFill>
                      <a:prstDash val="solid"/>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solidFill>
                      <a:srgbClr val="FFF2CC"/>
                    </a:solidFill>
                  </a:tcPr>
                </a:tc>
                <a:extLst>
                  <a:ext uri="{0D108BD9-81ED-4DB2-BD59-A6C34878D82A}">
                    <a16:rowId xmlns:a16="http://schemas.microsoft.com/office/drawing/2014/main" val="1943341008"/>
                  </a:ext>
                </a:extLst>
              </a:tr>
              <a:tr h="176429">
                <a:tc>
                  <a:txBody>
                    <a:bodyPr/>
                    <a:lstStyle/>
                    <a:p>
                      <a:pPr algn="l" fontAlgn="b"/>
                      <a:r>
                        <a:rPr lang="en-GB" sz="1000" b="0" i="0" u="none" strike="noStrike">
                          <a:solidFill>
                            <a:srgbClr val="000000"/>
                          </a:solidFill>
                          <a:effectLst/>
                          <a:latin typeface="Noto Sans" panose="020B0502040504020204" pitchFamily="34" charset="0"/>
                          <a:ea typeface="Noto Sans" panose="020B0502040504020204" pitchFamily="34" charset="0"/>
                        </a:rPr>
                        <a:t>Sesleria autumnalis</a:t>
                      </a:r>
                    </a:p>
                  </a:txBody>
                  <a:tcPr marL="8821" marR="8821" marT="8821" marB="0" anchor="b">
                    <a:lnL>
                      <a:noFill/>
                    </a:lnL>
                    <a:lnR>
                      <a:noFill/>
                    </a:lnR>
                    <a:lnT>
                      <a:noFill/>
                    </a:lnT>
                    <a:lnB>
                      <a:noFill/>
                    </a:lnB>
                  </a:tcPr>
                </a:tc>
                <a:tc>
                  <a:txBody>
                    <a:bodyPr/>
                    <a:lstStyle/>
                    <a:p>
                      <a:pPr algn="l" fontAlgn="b"/>
                      <a:r>
                        <a:rPr lang="en-GB" sz="1000" b="0" i="0" u="none" strike="noStrike">
                          <a:solidFill>
                            <a:srgbClr val="000000"/>
                          </a:solidFill>
                          <a:effectLst/>
                          <a:latin typeface="Noto Sans" panose="020B0502040504020204" pitchFamily="34" charset="0"/>
                          <a:ea typeface="Noto Sans" panose="020B0502040504020204" pitchFamily="34" charset="0"/>
                        </a:rPr>
                        <a:t>Regular</a:t>
                      </a:r>
                    </a:p>
                  </a:txBody>
                  <a:tcPr marL="8821" marR="8821" marT="8821" marB="0" anchor="b">
                    <a:lnL>
                      <a:noFill/>
                    </a:lnL>
                    <a:lnR>
                      <a:noFill/>
                    </a:lnR>
                    <a:lnT>
                      <a:noFill/>
                    </a:lnT>
                    <a:lnB>
                      <a:noFill/>
                    </a:lnB>
                  </a:tcPr>
                </a:tc>
                <a:tc>
                  <a:txBody>
                    <a:bodyPr/>
                    <a:lstStyle/>
                    <a:p>
                      <a:pPr algn="ctr" fontAlgn="b"/>
                      <a:r>
                        <a:rPr lang="en-GB" sz="1000" b="0" i="0" u="none" strike="noStrike">
                          <a:solidFill>
                            <a:srgbClr val="000000"/>
                          </a:solidFill>
                          <a:effectLst/>
                          <a:latin typeface="Noto Sans" panose="020B0502040504020204" pitchFamily="34" charset="0"/>
                          <a:ea typeface="Noto Sans" panose="020B0502040504020204" pitchFamily="34" charset="0"/>
                        </a:rPr>
                        <a:t>2 litre</a:t>
                      </a:r>
                    </a:p>
                  </a:txBody>
                  <a:tcPr marL="8821" marR="8821" marT="8821" marB="0" anchor="b">
                    <a:lnL>
                      <a:noFill/>
                    </a:lnL>
                    <a:lnR>
                      <a:noFill/>
                    </a:lnR>
                    <a:lnT>
                      <a:noFill/>
                    </a:lnT>
                    <a:lnB>
                      <a:noFill/>
                    </a:lnB>
                  </a:tcPr>
                </a:tc>
                <a:tc>
                  <a:txBody>
                    <a:bodyPr/>
                    <a:lstStyle/>
                    <a:p>
                      <a:pPr algn="ctr" fontAlgn="b"/>
                      <a:r>
                        <a:rPr lang="en-GB" sz="1000" b="0" i="0" u="none" strike="noStrike">
                          <a:solidFill>
                            <a:srgbClr val="000000"/>
                          </a:solidFill>
                          <a:effectLst/>
                          <a:latin typeface="Noto Sans" panose="020B0502040504020204" pitchFamily="34" charset="0"/>
                          <a:ea typeface="Noto Sans" panose="020B0502040504020204" pitchFamily="34" charset="0"/>
                        </a:rPr>
                        <a:t>---</a:t>
                      </a:r>
                    </a:p>
                  </a:txBody>
                  <a:tcPr marL="8821" marR="8821" marT="8821" marB="0" anchor="b">
                    <a:lnL>
                      <a:noFill/>
                    </a:lnL>
                    <a:lnR>
                      <a:noFill/>
                    </a:lnR>
                    <a:lnT>
                      <a:noFill/>
                    </a:lnT>
                    <a:lnB>
                      <a:noFill/>
                    </a:lnB>
                  </a:tcPr>
                </a:tc>
                <a:tc>
                  <a:txBody>
                    <a:bodyPr/>
                    <a:lstStyle/>
                    <a:p>
                      <a:pPr algn="ctr" fontAlgn="b"/>
                      <a:r>
                        <a:rPr lang="en-GB" sz="1000" b="0" i="0" u="none" strike="noStrike" dirty="0">
                          <a:solidFill>
                            <a:srgbClr val="000000"/>
                          </a:solidFill>
                          <a:effectLst/>
                          <a:latin typeface="Noto Sans" panose="020B0502040504020204" pitchFamily="34" charset="0"/>
                          <a:ea typeface="Noto Sans" panose="020B0502040504020204" pitchFamily="34" charset="0"/>
                        </a:rPr>
                        <a:t>---</a:t>
                      </a:r>
                    </a:p>
                  </a:txBody>
                  <a:tcPr marL="8821" marR="8821" marT="8821" marB="0" anchor="b">
                    <a:lnL>
                      <a:noFill/>
                    </a:lnL>
                    <a:lnR w="6350" cap="flat" cmpd="sng" algn="ctr">
                      <a:solidFill>
                        <a:srgbClr val="375623"/>
                      </a:solidFill>
                      <a:prstDash val="solid"/>
                      <a:round/>
                      <a:headEnd type="none" w="med" len="med"/>
                      <a:tailEnd type="none" w="med" len="med"/>
                    </a:lnR>
                    <a:lnT>
                      <a:noFill/>
                    </a:lnT>
                    <a:lnB>
                      <a:noFill/>
                    </a:lnB>
                  </a:tcPr>
                </a:tc>
                <a:tc>
                  <a:txBody>
                    <a:bodyPr/>
                    <a:lstStyle/>
                    <a:p>
                      <a:pPr algn="r" fontAlgn="b"/>
                      <a:r>
                        <a:rPr lang="en-GB" sz="1000" b="0" i="0" u="none" strike="noStrike" dirty="0">
                          <a:solidFill>
                            <a:srgbClr val="FF0000"/>
                          </a:solidFill>
                          <a:effectLst/>
                          <a:latin typeface="Noto Sans" panose="020B0502040504020204" pitchFamily="34" charset="0"/>
                          <a:ea typeface="Noto Sans" panose="020B0502040504020204" pitchFamily="34" charset="0"/>
                        </a:rPr>
                        <a:t>265</a:t>
                      </a:r>
                    </a:p>
                  </a:txBody>
                  <a:tcPr marL="8821" marR="8821" marT="8821" marB="0" anchor="b">
                    <a:lnL w="6350" cap="flat" cmpd="sng" algn="ctr">
                      <a:solidFill>
                        <a:srgbClr val="375623"/>
                      </a:solidFill>
                      <a:prstDash val="solid"/>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solidFill>
                      <a:srgbClr val="FFF2CC"/>
                    </a:solidFill>
                  </a:tcPr>
                </a:tc>
                <a:extLst>
                  <a:ext uri="{0D108BD9-81ED-4DB2-BD59-A6C34878D82A}">
                    <a16:rowId xmlns:a16="http://schemas.microsoft.com/office/drawing/2014/main" val="332661761"/>
                  </a:ext>
                </a:extLst>
              </a:tr>
              <a:tr h="176429">
                <a:tc>
                  <a:txBody>
                    <a:bodyPr/>
                    <a:lstStyle/>
                    <a:p>
                      <a:pPr algn="l" fontAlgn="b"/>
                      <a:r>
                        <a:rPr lang="en-GB" sz="1000" b="0" i="0" u="none" strike="noStrike">
                          <a:solidFill>
                            <a:srgbClr val="000000"/>
                          </a:solidFill>
                          <a:effectLst/>
                          <a:latin typeface="Noto Sans" panose="020B0502040504020204" pitchFamily="34" charset="0"/>
                          <a:ea typeface="Noto Sans" panose="020B0502040504020204" pitchFamily="34" charset="0"/>
                        </a:rPr>
                        <a:t>Verbena bonariensis</a:t>
                      </a:r>
                    </a:p>
                  </a:txBody>
                  <a:tcPr marL="8821" marR="8821" marT="8821" marB="0" anchor="b">
                    <a:lnL>
                      <a:noFill/>
                    </a:lnL>
                    <a:lnR>
                      <a:noFill/>
                    </a:lnR>
                    <a:lnT>
                      <a:noFill/>
                    </a:lnT>
                    <a:lnB>
                      <a:noFill/>
                    </a:lnB>
                  </a:tcPr>
                </a:tc>
                <a:tc>
                  <a:txBody>
                    <a:bodyPr/>
                    <a:lstStyle/>
                    <a:p>
                      <a:pPr algn="l" fontAlgn="b"/>
                      <a:r>
                        <a:rPr lang="en-GB" sz="1000" b="0" i="0" u="none" strike="noStrike">
                          <a:solidFill>
                            <a:srgbClr val="000000"/>
                          </a:solidFill>
                          <a:effectLst/>
                          <a:latin typeface="Noto Sans" panose="020B0502040504020204" pitchFamily="34" charset="0"/>
                          <a:ea typeface="Noto Sans" panose="020B0502040504020204" pitchFamily="34" charset="0"/>
                        </a:rPr>
                        <a:t>Regular</a:t>
                      </a:r>
                    </a:p>
                  </a:txBody>
                  <a:tcPr marL="8821" marR="8821" marT="8821" marB="0" anchor="b">
                    <a:lnL>
                      <a:noFill/>
                    </a:lnL>
                    <a:lnR>
                      <a:noFill/>
                    </a:lnR>
                    <a:lnT>
                      <a:noFill/>
                    </a:lnT>
                    <a:lnB>
                      <a:noFill/>
                    </a:lnB>
                  </a:tcPr>
                </a:tc>
                <a:tc>
                  <a:txBody>
                    <a:bodyPr/>
                    <a:lstStyle/>
                    <a:p>
                      <a:pPr algn="ctr" fontAlgn="b"/>
                      <a:r>
                        <a:rPr lang="en-GB" sz="1000" b="0" i="0" u="none" strike="noStrike">
                          <a:solidFill>
                            <a:srgbClr val="000000"/>
                          </a:solidFill>
                          <a:effectLst/>
                          <a:latin typeface="Noto Sans" panose="020B0502040504020204" pitchFamily="34" charset="0"/>
                          <a:ea typeface="Noto Sans" panose="020B0502040504020204" pitchFamily="34" charset="0"/>
                        </a:rPr>
                        <a:t>3 litre</a:t>
                      </a:r>
                    </a:p>
                  </a:txBody>
                  <a:tcPr marL="8821" marR="8821" marT="8821" marB="0" anchor="b">
                    <a:lnL>
                      <a:noFill/>
                    </a:lnL>
                    <a:lnR>
                      <a:noFill/>
                    </a:lnR>
                    <a:lnT>
                      <a:noFill/>
                    </a:lnT>
                    <a:lnB>
                      <a:noFill/>
                    </a:lnB>
                  </a:tcPr>
                </a:tc>
                <a:tc>
                  <a:txBody>
                    <a:bodyPr/>
                    <a:lstStyle/>
                    <a:p>
                      <a:pPr algn="ctr" fontAlgn="b"/>
                      <a:r>
                        <a:rPr lang="en-GB" sz="1000" b="0" i="0" u="none" strike="noStrike">
                          <a:solidFill>
                            <a:srgbClr val="000000"/>
                          </a:solidFill>
                          <a:effectLst/>
                          <a:latin typeface="Noto Sans" panose="020B0502040504020204" pitchFamily="34" charset="0"/>
                          <a:ea typeface="Noto Sans" panose="020B0502040504020204" pitchFamily="34" charset="0"/>
                        </a:rPr>
                        <a:t>---</a:t>
                      </a:r>
                    </a:p>
                  </a:txBody>
                  <a:tcPr marL="8821" marR="8821" marT="8821" marB="0" anchor="b">
                    <a:lnL>
                      <a:noFill/>
                    </a:lnL>
                    <a:lnR>
                      <a:noFill/>
                    </a:lnR>
                    <a:lnT>
                      <a:noFill/>
                    </a:lnT>
                    <a:lnB>
                      <a:noFill/>
                    </a:lnB>
                  </a:tcPr>
                </a:tc>
                <a:tc>
                  <a:txBody>
                    <a:bodyPr/>
                    <a:lstStyle/>
                    <a:p>
                      <a:pPr algn="ctr" fontAlgn="b"/>
                      <a:r>
                        <a:rPr lang="en-GB" sz="1000" b="0" i="0" u="none" strike="noStrike" dirty="0">
                          <a:solidFill>
                            <a:srgbClr val="000000"/>
                          </a:solidFill>
                          <a:effectLst/>
                          <a:latin typeface="Noto Sans" panose="020B0502040504020204" pitchFamily="34" charset="0"/>
                          <a:ea typeface="Noto Sans" panose="020B0502040504020204" pitchFamily="34" charset="0"/>
                        </a:rPr>
                        <a:t>---</a:t>
                      </a:r>
                    </a:p>
                  </a:txBody>
                  <a:tcPr marL="8821" marR="8821" marT="8821" marB="0" anchor="b">
                    <a:lnL>
                      <a:noFill/>
                    </a:lnL>
                    <a:lnR w="6350" cap="flat" cmpd="sng" algn="ctr">
                      <a:solidFill>
                        <a:srgbClr val="375623"/>
                      </a:solidFill>
                      <a:prstDash val="solid"/>
                      <a:round/>
                      <a:headEnd type="none" w="med" len="med"/>
                      <a:tailEnd type="none" w="med" len="med"/>
                    </a:lnR>
                    <a:lnT>
                      <a:noFill/>
                    </a:lnT>
                    <a:lnB>
                      <a:noFill/>
                    </a:lnB>
                  </a:tcPr>
                </a:tc>
                <a:tc>
                  <a:txBody>
                    <a:bodyPr/>
                    <a:lstStyle/>
                    <a:p>
                      <a:pPr algn="r" fontAlgn="b"/>
                      <a:r>
                        <a:rPr lang="en-GB" sz="1000" b="0" i="0" u="none" strike="noStrike" dirty="0">
                          <a:solidFill>
                            <a:srgbClr val="FF0000"/>
                          </a:solidFill>
                          <a:effectLst/>
                          <a:latin typeface="Noto Sans" panose="020B0502040504020204" pitchFamily="34" charset="0"/>
                          <a:ea typeface="Noto Sans" panose="020B0502040504020204" pitchFamily="34" charset="0"/>
                        </a:rPr>
                        <a:t>815</a:t>
                      </a:r>
                    </a:p>
                  </a:txBody>
                  <a:tcPr marL="8821" marR="8821" marT="8821" marB="0" anchor="b">
                    <a:lnL w="6350" cap="flat" cmpd="sng" algn="ctr">
                      <a:solidFill>
                        <a:srgbClr val="375623"/>
                      </a:solidFill>
                      <a:prstDash val="solid"/>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solidFill>
                      <a:srgbClr val="FFF2CC"/>
                    </a:solidFill>
                  </a:tcPr>
                </a:tc>
                <a:extLst>
                  <a:ext uri="{0D108BD9-81ED-4DB2-BD59-A6C34878D82A}">
                    <a16:rowId xmlns:a16="http://schemas.microsoft.com/office/drawing/2014/main" val="330187000"/>
                  </a:ext>
                </a:extLst>
              </a:tr>
              <a:tr h="176429">
                <a:tc>
                  <a:txBody>
                    <a:bodyPr/>
                    <a:lstStyle/>
                    <a:p>
                      <a:pPr algn="l" fontAlgn="b"/>
                      <a:r>
                        <a:rPr lang="en-GB" sz="1000" b="0" i="0" u="none" strike="noStrike">
                          <a:solidFill>
                            <a:srgbClr val="000000"/>
                          </a:solidFill>
                          <a:effectLst/>
                          <a:latin typeface="Noto Sans" panose="020B0502040504020204" pitchFamily="34" charset="0"/>
                          <a:ea typeface="Noto Sans" panose="020B0502040504020204" pitchFamily="34" charset="0"/>
                        </a:rPr>
                        <a:t>Veronicastrum virginicum </a:t>
                      </a:r>
                    </a:p>
                  </a:txBody>
                  <a:tcPr marL="8821" marR="8821" marT="8821" marB="0" anchor="b">
                    <a:lnL>
                      <a:noFill/>
                    </a:lnL>
                    <a:lnR>
                      <a:noFill/>
                    </a:lnR>
                    <a:lnT>
                      <a:noFill/>
                    </a:lnT>
                    <a:lnB>
                      <a:noFill/>
                    </a:lnB>
                  </a:tcPr>
                </a:tc>
                <a:tc>
                  <a:txBody>
                    <a:bodyPr/>
                    <a:lstStyle/>
                    <a:p>
                      <a:pPr algn="l" fontAlgn="b"/>
                      <a:r>
                        <a:rPr lang="en-GB" sz="1000" b="0" i="0" u="none" strike="noStrike">
                          <a:solidFill>
                            <a:srgbClr val="000000"/>
                          </a:solidFill>
                          <a:effectLst/>
                          <a:latin typeface="Noto Sans" panose="020B0502040504020204" pitchFamily="34" charset="0"/>
                          <a:ea typeface="Noto Sans" panose="020B0502040504020204" pitchFamily="34" charset="0"/>
                        </a:rPr>
                        <a:t>Regular</a:t>
                      </a:r>
                    </a:p>
                  </a:txBody>
                  <a:tcPr marL="8821" marR="8821" marT="8821" marB="0" anchor="b">
                    <a:lnL>
                      <a:noFill/>
                    </a:lnL>
                    <a:lnR>
                      <a:noFill/>
                    </a:lnR>
                    <a:lnT>
                      <a:noFill/>
                    </a:lnT>
                    <a:lnB>
                      <a:noFill/>
                    </a:lnB>
                  </a:tcPr>
                </a:tc>
                <a:tc>
                  <a:txBody>
                    <a:bodyPr/>
                    <a:lstStyle/>
                    <a:p>
                      <a:pPr algn="ctr" fontAlgn="b"/>
                      <a:r>
                        <a:rPr lang="en-GB" sz="1000" b="0" i="0" u="none" strike="noStrike">
                          <a:solidFill>
                            <a:srgbClr val="000000"/>
                          </a:solidFill>
                          <a:effectLst/>
                          <a:latin typeface="Noto Sans" panose="020B0502040504020204" pitchFamily="34" charset="0"/>
                          <a:ea typeface="Noto Sans" panose="020B0502040504020204" pitchFamily="34" charset="0"/>
                        </a:rPr>
                        <a:t>2 litre</a:t>
                      </a:r>
                    </a:p>
                  </a:txBody>
                  <a:tcPr marL="8821" marR="8821" marT="8821" marB="0" anchor="b">
                    <a:lnL>
                      <a:noFill/>
                    </a:lnL>
                    <a:lnR>
                      <a:noFill/>
                    </a:lnR>
                    <a:lnT>
                      <a:noFill/>
                    </a:lnT>
                    <a:lnB>
                      <a:noFill/>
                    </a:lnB>
                  </a:tcPr>
                </a:tc>
                <a:tc>
                  <a:txBody>
                    <a:bodyPr/>
                    <a:lstStyle/>
                    <a:p>
                      <a:pPr algn="ctr" fontAlgn="b"/>
                      <a:r>
                        <a:rPr lang="en-GB" sz="1000" b="0" i="0" u="none" strike="noStrike">
                          <a:solidFill>
                            <a:srgbClr val="000000"/>
                          </a:solidFill>
                          <a:effectLst/>
                          <a:latin typeface="Noto Sans" panose="020B0502040504020204" pitchFamily="34" charset="0"/>
                          <a:ea typeface="Noto Sans" panose="020B0502040504020204" pitchFamily="34" charset="0"/>
                        </a:rPr>
                        <a:t>---</a:t>
                      </a:r>
                    </a:p>
                  </a:txBody>
                  <a:tcPr marL="8821" marR="8821" marT="8821" marB="0" anchor="b">
                    <a:lnL>
                      <a:noFill/>
                    </a:lnL>
                    <a:lnR>
                      <a:noFill/>
                    </a:lnR>
                    <a:lnT>
                      <a:noFill/>
                    </a:lnT>
                    <a:lnB>
                      <a:noFill/>
                    </a:lnB>
                  </a:tcPr>
                </a:tc>
                <a:tc>
                  <a:txBody>
                    <a:bodyPr/>
                    <a:lstStyle/>
                    <a:p>
                      <a:pPr algn="ctr" fontAlgn="b"/>
                      <a:r>
                        <a:rPr lang="en-GB" sz="1000" b="0" i="0" u="none" strike="noStrike" dirty="0">
                          <a:solidFill>
                            <a:srgbClr val="000000"/>
                          </a:solidFill>
                          <a:effectLst/>
                          <a:latin typeface="Noto Sans" panose="020B0502040504020204" pitchFamily="34" charset="0"/>
                          <a:ea typeface="Noto Sans" panose="020B0502040504020204" pitchFamily="34" charset="0"/>
                        </a:rPr>
                        <a:t>---</a:t>
                      </a:r>
                    </a:p>
                  </a:txBody>
                  <a:tcPr marL="8821" marR="8821" marT="8821" marB="0" anchor="b">
                    <a:lnL>
                      <a:noFill/>
                    </a:lnL>
                    <a:lnR w="6350" cap="flat" cmpd="sng" algn="ctr">
                      <a:solidFill>
                        <a:srgbClr val="375623"/>
                      </a:solidFill>
                      <a:prstDash val="solid"/>
                      <a:round/>
                      <a:headEnd type="none" w="med" len="med"/>
                      <a:tailEnd type="none" w="med" len="med"/>
                    </a:lnR>
                    <a:lnT>
                      <a:noFill/>
                    </a:lnT>
                    <a:lnB>
                      <a:noFill/>
                    </a:lnB>
                  </a:tcPr>
                </a:tc>
                <a:tc>
                  <a:txBody>
                    <a:bodyPr/>
                    <a:lstStyle/>
                    <a:p>
                      <a:pPr algn="r" fontAlgn="b"/>
                      <a:r>
                        <a:rPr lang="en-GB" sz="1000" b="0" i="0" u="none" strike="noStrike" dirty="0">
                          <a:solidFill>
                            <a:srgbClr val="FF0000"/>
                          </a:solidFill>
                          <a:effectLst/>
                          <a:latin typeface="Noto Sans" panose="020B0502040504020204" pitchFamily="34" charset="0"/>
                          <a:ea typeface="Noto Sans" panose="020B0502040504020204" pitchFamily="34" charset="0"/>
                        </a:rPr>
                        <a:t>379</a:t>
                      </a:r>
                    </a:p>
                  </a:txBody>
                  <a:tcPr marL="8821" marR="8821" marT="8821" marB="0" anchor="b">
                    <a:lnL w="6350" cap="flat" cmpd="sng" algn="ctr">
                      <a:solidFill>
                        <a:srgbClr val="375623"/>
                      </a:solidFill>
                      <a:prstDash val="solid"/>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solidFill>
                      <a:srgbClr val="FFF2CC"/>
                    </a:solidFill>
                  </a:tcPr>
                </a:tc>
                <a:extLst>
                  <a:ext uri="{0D108BD9-81ED-4DB2-BD59-A6C34878D82A}">
                    <a16:rowId xmlns:a16="http://schemas.microsoft.com/office/drawing/2014/main" val="2590827541"/>
                  </a:ext>
                </a:extLst>
              </a:tr>
              <a:tr h="176429">
                <a:tc>
                  <a:txBody>
                    <a:bodyPr/>
                    <a:lstStyle/>
                    <a:p>
                      <a:pPr algn="l" fontAlgn="b"/>
                      <a:r>
                        <a:rPr lang="en-GB" sz="1000" b="0" i="0" u="none" strike="noStrike">
                          <a:solidFill>
                            <a:srgbClr val="000000"/>
                          </a:solidFill>
                          <a:effectLst/>
                          <a:latin typeface="Noto Sans" panose="020B0502040504020204" pitchFamily="34" charset="0"/>
                          <a:ea typeface="Noto Sans" panose="020B0502040504020204" pitchFamily="34" charset="0"/>
                        </a:rPr>
                        <a:t>Viburnum davidii</a:t>
                      </a:r>
                    </a:p>
                  </a:txBody>
                  <a:tcPr marL="8821" marR="8821" marT="8821" marB="0" anchor="b">
                    <a:lnL>
                      <a:noFill/>
                    </a:lnL>
                    <a:lnR>
                      <a:noFill/>
                    </a:lnR>
                    <a:lnT>
                      <a:noFill/>
                    </a:lnT>
                    <a:lnB>
                      <a:noFill/>
                    </a:lnB>
                  </a:tcPr>
                </a:tc>
                <a:tc>
                  <a:txBody>
                    <a:bodyPr/>
                    <a:lstStyle/>
                    <a:p>
                      <a:pPr algn="l" fontAlgn="b"/>
                      <a:r>
                        <a:rPr lang="en-GB" sz="1000" b="0" i="0" u="none" strike="noStrike">
                          <a:solidFill>
                            <a:srgbClr val="000000"/>
                          </a:solidFill>
                          <a:effectLst/>
                          <a:latin typeface="Noto Sans" panose="020B0502040504020204" pitchFamily="34" charset="0"/>
                          <a:ea typeface="Noto Sans" panose="020B0502040504020204" pitchFamily="34" charset="0"/>
                        </a:rPr>
                        <a:t>Regular</a:t>
                      </a:r>
                    </a:p>
                  </a:txBody>
                  <a:tcPr marL="8821" marR="8821" marT="8821" marB="0" anchor="b">
                    <a:lnL>
                      <a:noFill/>
                    </a:lnL>
                    <a:lnR>
                      <a:noFill/>
                    </a:lnR>
                    <a:lnT>
                      <a:noFill/>
                    </a:lnT>
                    <a:lnB>
                      <a:noFill/>
                    </a:lnB>
                  </a:tcPr>
                </a:tc>
                <a:tc>
                  <a:txBody>
                    <a:bodyPr/>
                    <a:lstStyle/>
                    <a:p>
                      <a:pPr algn="ctr" fontAlgn="b"/>
                      <a:r>
                        <a:rPr lang="en-GB" sz="1000" b="0" i="0" u="none" strike="noStrike">
                          <a:solidFill>
                            <a:srgbClr val="000000"/>
                          </a:solidFill>
                          <a:effectLst/>
                          <a:latin typeface="Noto Sans" panose="020B0502040504020204" pitchFamily="34" charset="0"/>
                          <a:ea typeface="Noto Sans" panose="020B0502040504020204" pitchFamily="34" charset="0"/>
                        </a:rPr>
                        <a:t>5 litre</a:t>
                      </a:r>
                    </a:p>
                  </a:txBody>
                  <a:tcPr marL="8821" marR="8821" marT="8821" marB="0" anchor="b">
                    <a:lnL>
                      <a:noFill/>
                    </a:lnL>
                    <a:lnR>
                      <a:noFill/>
                    </a:lnR>
                    <a:lnT>
                      <a:noFill/>
                    </a:lnT>
                    <a:lnB>
                      <a:noFill/>
                    </a:lnB>
                  </a:tcPr>
                </a:tc>
                <a:tc>
                  <a:txBody>
                    <a:bodyPr/>
                    <a:lstStyle/>
                    <a:p>
                      <a:pPr algn="ctr" fontAlgn="b"/>
                      <a:r>
                        <a:rPr lang="en-GB" sz="1000" b="0" i="0" u="none" strike="noStrike">
                          <a:solidFill>
                            <a:srgbClr val="000000"/>
                          </a:solidFill>
                          <a:effectLst/>
                          <a:latin typeface="Noto Sans" panose="020B0502040504020204" pitchFamily="34" charset="0"/>
                          <a:ea typeface="Noto Sans" panose="020B0502040504020204" pitchFamily="34" charset="0"/>
                        </a:rPr>
                        <a:t>30-40 cm</a:t>
                      </a:r>
                    </a:p>
                  </a:txBody>
                  <a:tcPr marL="8821" marR="8821" marT="8821" marB="0" anchor="b">
                    <a:lnL>
                      <a:noFill/>
                    </a:lnL>
                    <a:lnR>
                      <a:noFill/>
                    </a:lnR>
                    <a:lnT>
                      <a:noFill/>
                    </a:lnT>
                    <a:lnB>
                      <a:noFill/>
                    </a:lnB>
                  </a:tcPr>
                </a:tc>
                <a:tc>
                  <a:txBody>
                    <a:bodyPr/>
                    <a:lstStyle/>
                    <a:p>
                      <a:pPr algn="ctr" fontAlgn="b"/>
                      <a:r>
                        <a:rPr lang="en-GB" sz="1000" b="0" i="0" u="none" strike="noStrike" dirty="0">
                          <a:solidFill>
                            <a:srgbClr val="000000"/>
                          </a:solidFill>
                          <a:effectLst/>
                          <a:latin typeface="Noto Sans" panose="020B0502040504020204" pitchFamily="34" charset="0"/>
                          <a:ea typeface="Noto Sans" panose="020B0502040504020204" pitchFamily="34" charset="0"/>
                        </a:rPr>
                        <a:t>---</a:t>
                      </a:r>
                    </a:p>
                  </a:txBody>
                  <a:tcPr marL="8821" marR="8821" marT="8821" marB="0" anchor="b">
                    <a:lnL>
                      <a:noFill/>
                    </a:lnL>
                    <a:lnR w="6350" cap="flat" cmpd="sng" algn="ctr">
                      <a:solidFill>
                        <a:srgbClr val="375623"/>
                      </a:solidFill>
                      <a:prstDash val="solid"/>
                      <a:round/>
                      <a:headEnd type="none" w="med" len="med"/>
                      <a:tailEnd type="none" w="med" len="med"/>
                    </a:lnR>
                    <a:lnT>
                      <a:noFill/>
                    </a:lnT>
                    <a:lnB>
                      <a:noFill/>
                    </a:lnB>
                  </a:tcPr>
                </a:tc>
                <a:tc>
                  <a:txBody>
                    <a:bodyPr/>
                    <a:lstStyle/>
                    <a:p>
                      <a:pPr algn="r" fontAlgn="b"/>
                      <a:r>
                        <a:rPr lang="en-GB" sz="1000" b="0" i="0" u="none" strike="noStrike" dirty="0">
                          <a:solidFill>
                            <a:srgbClr val="FF0000"/>
                          </a:solidFill>
                          <a:effectLst/>
                          <a:latin typeface="Noto Sans" panose="020B0502040504020204" pitchFamily="34" charset="0"/>
                          <a:ea typeface="Noto Sans" panose="020B0502040504020204" pitchFamily="34" charset="0"/>
                        </a:rPr>
                        <a:t>308</a:t>
                      </a:r>
                    </a:p>
                  </a:txBody>
                  <a:tcPr marL="8821" marR="8821" marT="8821" marB="0" anchor="b">
                    <a:lnL w="6350" cap="flat" cmpd="sng" algn="ctr">
                      <a:solidFill>
                        <a:srgbClr val="375623"/>
                      </a:solidFill>
                      <a:prstDash val="solid"/>
                      <a:round/>
                      <a:headEnd type="none" w="med" len="med"/>
                      <a:tailEnd type="none" w="med" len="med"/>
                    </a:lnL>
                    <a:lnR w="6350" cap="flat" cmpd="sng" algn="ctr">
                      <a:solidFill>
                        <a:srgbClr val="375623"/>
                      </a:solidFill>
                      <a:prstDash val="solid"/>
                      <a:round/>
                      <a:headEnd type="none" w="med" len="med"/>
                      <a:tailEnd type="none" w="med" len="med"/>
                    </a:lnR>
                    <a:lnT w="6350" cap="flat" cmpd="sng" algn="ctr">
                      <a:solidFill>
                        <a:srgbClr val="375623"/>
                      </a:solidFill>
                      <a:prstDash val="solid"/>
                      <a:round/>
                      <a:headEnd type="none" w="med" len="med"/>
                      <a:tailEnd type="none" w="med" len="med"/>
                    </a:lnT>
                    <a:lnB w="6350" cap="flat" cmpd="sng" algn="ctr">
                      <a:solidFill>
                        <a:srgbClr val="375623"/>
                      </a:solidFill>
                      <a:prstDash val="solid"/>
                      <a:round/>
                      <a:headEnd type="none" w="med" len="med"/>
                      <a:tailEnd type="none" w="med" len="med"/>
                    </a:lnB>
                    <a:solidFill>
                      <a:srgbClr val="FFF2CC"/>
                    </a:solidFill>
                  </a:tcPr>
                </a:tc>
                <a:extLst>
                  <a:ext uri="{0D108BD9-81ED-4DB2-BD59-A6C34878D82A}">
                    <a16:rowId xmlns:a16="http://schemas.microsoft.com/office/drawing/2014/main" val="245050531"/>
                  </a:ext>
                </a:extLst>
              </a:tr>
            </a:tbl>
          </a:graphicData>
        </a:graphic>
      </p:graphicFrame>
      <p:pic>
        <p:nvPicPr>
          <p:cNvPr id="8" name="Picture 7" descr="A green plant in a forest&#10;&#10;Description automatically generated">
            <a:extLst>
              <a:ext uri="{FF2B5EF4-FFF2-40B4-BE49-F238E27FC236}">
                <a16:creationId xmlns:a16="http://schemas.microsoft.com/office/drawing/2014/main" id="{30217D16-DF80-4AB2-B504-35834E266CA0}"/>
              </a:ext>
            </a:extLst>
          </p:cNvPr>
          <p:cNvPicPr>
            <a:picLocks noChangeAspect="1"/>
          </p:cNvPicPr>
          <p:nvPr/>
        </p:nvPicPr>
        <p:blipFill>
          <a:blip r:embed="rId4"/>
          <a:stretch>
            <a:fillRect/>
          </a:stretch>
        </p:blipFill>
        <p:spPr>
          <a:xfrm>
            <a:off x="6149877" y="2258568"/>
            <a:ext cx="3517392" cy="2340864"/>
          </a:xfrm>
          <a:prstGeom prst="rect">
            <a:avLst/>
          </a:prstGeom>
        </p:spPr>
      </p:pic>
    </p:spTree>
    <p:extLst>
      <p:ext uri="{BB962C8B-B14F-4D97-AF65-F5344CB8AC3E}">
        <p14:creationId xmlns:p14="http://schemas.microsoft.com/office/powerpoint/2010/main" val="39442744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74200-B565-4CBE-A0BF-7909DE793C6F}"/>
              </a:ext>
            </a:extLst>
          </p:cNvPr>
          <p:cNvSpPr>
            <a:spLocks noGrp="1"/>
          </p:cNvSpPr>
          <p:nvPr>
            <p:ph type="ctrTitle"/>
          </p:nvPr>
        </p:nvSpPr>
        <p:spPr>
          <a:xfrm>
            <a:off x="845770" y="106519"/>
            <a:ext cx="8507779" cy="1352825"/>
          </a:xfrm>
        </p:spPr>
        <p:txBody>
          <a:bodyPr vert="horz" lIns="91440" tIns="45720" rIns="91440" bIns="45720" rtlCol="0" anchor="ctr" anchorCtr="1">
            <a:noAutofit/>
          </a:bodyPr>
          <a:lstStyle/>
          <a:p>
            <a:pPr algn="ctr"/>
            <a:r>
              <a:rPr lang="en-US" dirty="0">
                <a:latin typeface="Cocon Offc" panose="020B0504020101020102" pitchFamily="34" charset="0"/>
              </a:rPr>
              <a:t>Case study 3</a:t>
            </a:r>
          </a:p>
        </p:txBody>
      </p:sp>
      <p:sp>
        <p:nvSpPr>
          <p:cNvPr id="35" name="Isosceles Triangle 34">
            <a:extLst>
              <a:ext uri="{FF2B5EF4-FFF2-40B4-BE49-F238E27FC236}">
                <a16:creationId xmlns:a16="http://schemas.microsoft.com/office/drawing/2014/main" id="{AA330523-F25B-4007-B3E5-ABB5637D1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E474793D-F584-4CB0-8FDF-5E224F330824}"/>
              </a:ext>
            </a:extLst>
          </p:cNvPr>
          <p:cNvSpPr/>
          <p:nvPr/>
        </p:nvSpPr>
        <p:spPr>
          <a:xfrm>
            <a:off x="9667269" y="5828853"/>
            <a:ext cx="2304991" cy="4949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Noto Sans" panose="020B0502040504020204" pitchFamily="34" charset="0"/>
                <a:ea typeface="Noto Sans" panose="020B0502040504020204" pitchFamily="34" charset="0"/>
              </a:rPr>
              <a:t>20 March 2019</a:t>
            </a:r>
          </a:p>
        </p:txBody>
      </p:sp>
      <p:pic>
        <p:nvPicPr>
          <p:cNvPr id="10" name="Picture 9">
            <a:extLst>
              <a:ext uri="{FF2B5EF4-FFF2-40B4-BE49-F238E27FC236}">
                <a16:creationId xmlns:a16="http://schemas.microsoft.com/office/drawing/2014/main" id="{BFE8309F-32C1-4FB2-A67B-C1E37DDB709E}"/>
              </a:ext>
            </a:extLst>
          </p:cNvPr>
          <p:cNvPicPr>
            <a:picLocks noChangeAspect="1"/>
          </p:cNvPicPr>
          <p:nvPr/>
        </p:nvPicPr>
        <p:blipFill>
          <a:blip r:embed="rId2"/>
          <a:stretch>
            <a:fillRect/>
          </a:stretch>
        </p:blipFill>
        <p:spPr>
          <a:xfrm>
            <a:off x="82896" y="5337542"/>
            <a:ext cx="1086056" cy="1477589"/>
          </a:xfrm>
          <a:prstGeom prst="rect">
            <a:avLst/>
          </a:prstGeom>
        </p:spPr>
      </p:pic>
      <p:pic>
        <p:nvPicPr>
          <p:cNvPr id="11" name="Picture 10">
            <a:extLst>
              <a:ext uri="{FF2B5EF4-FFF2-40B4-BE49-F238E27FC236}">
                <a16:creationId xmlns:a16="http://schemas.microsoft.com/office/drawing/2014/main" id="{1E31F7C4-D161-4369-8E91-0C04932A1AB0}"/>
              </a:ext>
            </a:extLst>
          </p:cNvPr>
          <p:cNvPicPr>
            <a:picLocks noChangeAspect="1"/>
          </p:cNvPicPr>
          <p:nvPr/>
        </p:nvPicPr>
        <p:blipFill>
          <a:blip r:embed="rId3"/>
          <a:stretch>
            <a:fillRect/>
          </a:stretch>
        </p:blipFill>
        <p:spPr>
          <a:xfrm>
            <a:off x="9455245" y="106519"/>
            <a:ext cx="2659573" cy="1352825"/>
          </a:xfrm>
          <a:prstGeom prst="rect">
            <a:avLst/>
          </a:prstGeom>
        </p:spPr>
      </p:pic>
      <p:sp>
        <p:nvSpPr>
          <p:cNvPr id="6" name="Subtitle 5">
            <a:extLst>
              <a:ext uri="{FF2B5EF4-FFF2-40B4-BE49-F238E27FC236}">
                <a16:creationId xmlns:a16="http://schemas.microsoft.com/office/drawing/2014/main" id="{D9E42277-91FB-48E7-932D-B7A98B82B029}"/>
              </a:ext>
            </a:extLst>
          </p:cNvPr>
          <p:cNvSpPr>
            <a:spLocks noGrp="1"/>
          </p:cNvSpPr>
          <p:nvPr>
            <p:ph type="subTitle" idx="1"/>
          </p:nvPr>
        </p:nvSpPr>
        <p:spPr>
          <a:xfrm>
            <a:off x="1534641" y="4369982"/>
            <a:ext cx="8055925" cy="2254804"/>
          </a:xfrm>
        </p:spPr>
        <p:txBody>
          <a:bodyPr>
            <a:normAutofit/>
          </a:bodyPr>
          <a:lstStyle/>
          <a:p>
            <a:pPr algn="ctr"/>
            <a:r>
              <a:rPr lang="en-GB" sz="1600" dirty="0">
                <a:latin typeface="Noto Sans" panose="020B0502040504020204" pitchFamily="34" charset="0"/>
                <a:ea typeface="Noto Sans" panose="020B0502040504020204" pitchFamily="34" charset="0"/>
              </a:rPr>
              <a:t>Protecting the vision – What do we need to plan for?</a:t>
            </a:r>
          </a:p>
          <a:p>
            <a:pPr algn="ctr"/>
            <a:r>
              <a:rPr lang="en-GB" sz="1600" dirty="0">
                <a:latin typeface="Noto Sans" panose="020B0502040504020204" pitchFamily="34" charset="0"/>
                <a:ea typeface="Noto Sans" panose="020B0502040504020204" pitchFamily="34" charset="0"/>
              </a:rPr>
              <a:t>Access/restrictions</a:t>
            </a:r>
          </a:p>
          <a:p>
            <a:pPr algn="ctr"/>
            <a:r>
              <a:rPr lang="en-GB" sz="1600" dirty="0">
                <a:latin typeface="Noto Sans" panose="020B0502040504020204" pitchFamily="34" charset="0"/>
                <a:ea typeface="Noto Sans" panose="020B0502040504020204" pitchFamily="34" charset="0"/>
              </a:rPr>
              <a:t>Colour palettes</a:t>
            </a:r>
          </a:p>
          <a:p>
            <a:pPr algn="ctr"/>
            <a:r>
              <a:rPr lang="en-GB" sz="1600" dirty="0">
                <a:latin typeface="Noto Sans" panose="020B0502040504020204" pitchFamily="34" charset="0"/>
                <a:ea typeface="Noto Sans" panose="020B0502040504020204" pitchFamily="34" charset="0"/>
              </a:rPr>
              <a:t>Specimens</a:t>
            </a:r>
          </a:p>
          <a:p>
            <a:pPr algn="ctr"/>
            <a:r>
              <a:rPr lang="en-GB" sz="1600" dirty="0">
                <a:latin typeface="Noto Sans" panose="020B0502040504020204" pitchFamily="34" charset="0"/>
                <a:ea typeface="Noto Sans" panose="020B0502040504020204" pitchFamily="34" charset="0"/>
              </a:rPr>
              <a:t>Trees</a:t>
            </a:r>
          </a:p>
          <a:p>
            <a:pPr algn="ctr"/>
            <a:r>
              <a:rPr lang="en-GB" sz="1600" dirty="0">
                <a:latin typeface="Noto Sans" panose="020B0502040504020204" pitchFamily="34" charset="0"/>
                <a:ea typeface="Noto Sans" panose="020B0502040504020204" pitchFamily="34" charset="0"/>
              </a:rPr>
              <a:t>Volume</a:t>
            </a:r>
          </a:p>
          <a:p>
            <a:pPr algn="l"/>
            <a:endParaRPr lang="en-GB" dirty="0"/>
          </a:p>
        </p:txBody>
      </p:sp>
      <p:pic>
        <p:nvPicPr>
          <p:cNvPr id="3" name="Picture 2">
            <a:extLst>
              <a:ext uri="{FF2B5EF4-FFF2-40B4-BE49-F238E27FC236}">
                <a16:creationId xmlns:a16="http://schemas.microsoft.com/office/drawing/2014/main" id="{85E365D2-6EDA-443E-BAB9-0CFF58A124EE}"/>
              </a:ext>
            </a:extLst>
          </p:cNvPr>
          <p:cNvPicPr>
            <a:picLocks noChangeAspect="1"/>
          </p:cNvPicPr>
          <p:nvPr/>
        </p:nvPicPr>
        <p:blipFill>
          <a:blip r:embed="rId4"/>
          <a:stretch>
            <a:fillRect/>
          </a:stretch>
        </p:blipFill>
        <p:spPr>
          <a:xfrm>
            <a:off x="2261191" y="1417027"/>
            <a:ext cx="6096000" cy="2857500"/>
          </a:xfrm>
          <a:prstGeom prst="rect">
            <a:avLst/>
          </a:prstGeom>
        </p:spPr>
      </p:pic>
    </p:spTree>
    <p:extLst>
      <p:ext uri="{BB962C8B-B14F-4D97-AF65-F5344CB8AC3E}">
        <p14:creationId xmlns:p14="http://schemas.microsoft.com/office/powerpoint/2010/main" val="30886126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74200-B565-4CBE-A0BF-7909DE793C6F}"/>
              </a:ext>
            </a:extLst>
          </p:cNvPr>
          <p:cNvSpPr>
            <a:spLocks noGrp="1"/>
          </p:cNvSpPr>
          <p:nvPr>
            <p:ph type="ctrTitle"/>
          </p:nvPr>
        </p:nvSpPr>
        <p:spPr>
          <a:xfrm>
            <a:off x="845771" y="106519"/>
            <a:ext cx="8481258" cy="1352825"/>
          </a:xfrm>
        </p:spPr>
        <p:txBody>
          <a:bodyPr vert="horz" lIns="91440" tIns="45720" rIns="91440" bIns="45720" rtlCol="0">
            <a:noAutofit/>
          </a:bodyPr>
          <a:lstStyle/>
          <a:p>
            <a:pPr algn="ctr"/>
            <a:r>
              <a:rPr lang="en-US" dirty="0">
                <a:latin typeface="Cocon Offc" panose="020B0504020101020102" pitchFamily="34" charset="0"/>
              </a:rPr>
              <a:t>Communication</a:t>
            </a:r>
          </a:p>
        </p:txBody>
      </p:sp>
      <p:sp>
        <p:nvSpPr>
          <p:cNvPr id="35" name="Isosceles Triangle 34">
            <a:extLst>
              <a:ext uri="{FF2B5EF4-FFF2-40B4-BE49-F238E27FC236}">
                <a16:creationId xmlns:a16="http://schemas.microsoft.com/office/drawing/2014/main" id="{AA330523-F25B-4007-B3E5-ABB5637D1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E474793D-F584-4CB0-8FDF-5E224F330824}"/>
              </a:ext>
            </a:extLst>
          </p:cNvPr>
          <p:cNvSpPr/>
          <p:nvPr/>
        </p:nvSpPr>
        <p:spPr>
          <a:xfrm>
            <a:off x="9667269" y="5828853"/>
            <a:ext cx="2304991" cy="4949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Noto Sans" panose="020B0502040504020204" pitchFamily="34" charset="0"/>
                <a:ea typeface="Noto Sans" panose="020B0502040504020204" pitchFamily="34" charset="0"/>
              </a:rPr>
              <a:t>20 March 2019</a:t>
            </a:r>
          </a:p>
        </p:txBody>
      </p:sp>
      <p:pic>
        <p:nvPicPr>
          <p:cNvPr id="10" name="Picture 9">
            <a:extLst>
              <a:ext uri="{FF2B5EF4-FFF2-40B4-BE49-F238E27FC236}">
                <a16:creationId xmlns:a16="http://schemas.microsoft.com/office/drawing/2014/main" id="{BFE8309F-32C1-4FB2-A67B-C1E37DDB709E}"/>
              </a:ext>
            </a:extLst>
          </p:cNvPr>
          <p:cNvPicPr>
            <a:picLocks noChangeAspect="1"/>
          </p:cNvPicPr>
          <p:nvPr/>
        </p:nvPicPr>
        <p:blipFill>
          <a:blip r:embed="rId2"/>
          <a:stretch>
            <a:fillRect/>
          </a:stretch>
        </p:blipFill>
        <p:spPr>
          <a:xfrm>
            <a:off x="82896" y="5337542"/>
            <a:ext cx="1086056" cy="1477589"/>
          </a:xfrm>
          <a:prstGeom prst="rect">
            <a:avLst/>
          </a:prstGeom>
        </p:spPr>
      </p:pic>
      <p:pic>
        <p:nvPicPr>
          <p:cNvPr id="11" name="Picture 10">
            <a:extLst>
              <a:ext uri="{FF2B5EF4-FFF2-40B4-BE49-F238E27FC236}">
                <a16:creationId xmlns:a16="http://schemas.microsoft.com/office/drawing/2014/main" id="{1E31F7C4-D161-4369-8E91-0C04932A1AB0}"/>
              </a:ext>
            </a:extLst>
          </p:cNvPr>
          <p:cNvPicPr>
            <a:picLocks noChangeAspect="1"/>
          </p:cNvPicPr>
          <p:nvPr/>
        </p:nvPicPr>
        <p:blipFill>
          <a:blip r:embed="rId3"/>
          <a:stretch>
            <a:fillRect/>
          </a:stretch>
        </p:blipFill>
        <p:spPr>
          <a:xfrm>
            <a:off x="9455245" y="106519"/>
            <a:ext cx="2659573" cy="1352825"/>
          </a:xfrm>
          <a:prstGeom prst="rect">
            <a:avLst/>
          </a:prstGeom>
        </p:spPr>
      </p:pic>
      <p:sp>
        <p:nvSpPr>
          <p:cNvPr id="5" name="Subtitle 4">
            <a:extLst>
              <a:ext uri="{FF2B5EF4-FFF2-40B4-BE49-F238E27FC236}">
                <a16:creationId xmlns:a16="http://schemas.microsoft.com/office/drawing/2014/main" id="{CF7E9F1C-3DB5-487D-91AA-0ACD664A6EAA}"/>
              </a:ext>
            </a:extLst>
          </p:cNvPr>
          <p:cNvSpPr>
            <a:spLocks noGrp="1"/>
          </p:cNvSpPr>
          <p:nvPr>
            <p:ph type="subTitle" idx="1"/>
          </p:nvPr>
        </p:nvSpPr>
        <p:spPr>
          <a:xfrm>
            <a:off x="1248675" y="1839433"/>
            <a:ext cx="4684291" cy="4975697"/>
          </a:xfrm>
        </p:spPr>
        <p:txBody>
          <a:bodyPr>
            <a:normAutofit/>
          </a:bodyPr>
          <a:lstStyle/>
          <a:p>
            <a:pPr algn="ctr">
              <a:spcBef>
                <a:spcPts val="0"/>
              </a:spcBef>
            </a:pPr>
            <a:r>
              <a:rPr lang="en-US" dirty="0">
                <a:solidFill>
                  <a:schemeClr val="accent6">
                    <a:lumMod val="75000"/>
                  </a:schemeClr>
                </a:solidFill>
                <a:latin typeface="Noto Sans" panose="020B0502040504020204" pitchFamily="34" charset="0"/>
                <a:ea typeface="Noto Sans" panose="020B0502040504020204" pitchFamily="34" charset="0"/>
              </a:rPr>
              <a:t>Contract grows vs responsive supply</a:t>
            </a:r>
          </a:p>
          <a:p>
            <a:pPr algn="ctr">
              <a:spcBef>
                <a:spcPts val="0"/>
              </a:spcBef>
            </a:pPr>
            <a:endParaRPr lang="en-US" dirty="0">
              <a:solidFill>
                <a:schemeClr val="accent6">
                  <a:lumMod val="75000"/>
                </a:schemeClr>
              </a:solidFill>
              <a:latin typeface="Noto Sans" panose="020B0502040504020204" pitchFamily="34" charset="0"/>
              <a:ea typeface="Noto Sans" panose="020B0502040504020204" pitchFamily="34" charset="0"/>
            </a:endParaRPr>
          </a:p>
          <a:p>
            <a:pPr algn="ctr">
              <a:spcBef>
                <a:spcPts val="0"/>
              </a:spcBef>
            </a:pPr>
            <a:r>
              <a:rPr lang="en-US" dirty="0">
                <a:solidFill>
                  <a:schemeClr val="accent6">
                    <a:lumMod val="75000"/>
                  </a:schemeClr>
                </a:solidFill>
                <a:latin typeface="Noto Sans" panose="020B0502040504020204" pitchFamily="34" charset="0"/>
                <a:ea typeface="Noto Sans" panose="020B0502040504020204" pitchFamily="34" charset="0"/>
              </a:rPr>
              <a:t>What do we need to specify to ensure we can work with the client’s specifications and expectations?</a:t>
            </a:r>
          </a:p>
          <a:p>
            <a:pPr algn="ctr">
              <a:spcBef>
                <a:spcPts val="0"/>
              </a:spcBef>
            </a:pPr>
            <a:endParaRPr lang="en-US" dirty="0">
              <a:solidFill>
                <a:schemeClr val="accent6">
                  <a:lumMod val="75000"/>
                </a:schemeClr>
              </a:solidFill>
              <a:latin typeface="Noto Sans" panose="020B0502040504020204" pitchFamily="34" charset="0"/>
              <a:ea typeface="Noto Sans" panose="020B0502040504020204" pitchFamily="34" charset="0"/>
            </a:endParaRPr>
          </a:p>
          <a:p>
            <a:pPr algn="ctr">
              <a:spcBef>
                <a:spcPts val="0"/>
              </a:spcBef>
            </a:pPr>
            <a:r>
              <a:rPr lang="en-US" dirty="0">
                <a:solidFill>
                  <a:schemeClr val="accent6">
                    <a:lumMod val="75000"/>
                  </a:schemeClr>
                </a:solidFill>
                <a:latin typeface="Noto Sans" panose="020B0502040504020204" pitchFamily="34" charset="0"/>
                <a:ea typeface="Noto Sans" panose="020B0502040504020204" pitchFamily="34" charset="0"/>
              </a:rPr>
              <a:t>Working together we can value engineer; this is not always about reducing sizes, but working with the grower’s existing production process</a:t>
            </a:r>
          </a:p>
          <a:p>
            <a:pPr algn="ctr">
              <a:spcBef>
                <a:spcPts val="0"/>
              </a:spcBef>
            </a:pPr>
            <a:endParaRPr lang="en-US" dirty="0">
              <a:solidFill>
                <a:schemeClr val="accent6">
                  <a:lumMod val="75000"/>
                </a:schemeClr>
              </a:solidFill>
              <a:latin typeface="Noto Sans" panose="020B0502040504020204" pitchFamily="34" charset="0"/>
              <a:ea typeface="Noto Sans" panose="020B0502040504020204" pitchFamily="34" charset="0"/>
            </a:endParaRPr>
          </a:p>
          <a:p>
            <a:pPr algn="ctr">
              <a:spcBef>
                <a:spcPts val="0"/>
              </a:spcBef>
            </a:pPr>
            <a:r>
              <a:rPr lang="en-US" dirty="0">
                <a:solidFill>
                  <a:schemeClr val="accent6">
                    <a:lumMod val="75000"/>
                  </a:schemeClr>
                </a:solidFill>
                <a:latin typeface="Noto Sans" panose="020B0502040504020204" pitchFamily="34" charset="0"/>
                <a:ea typeface="Noto Sans" panose="020B0502040504020204" pitchFamily="34" charset="0"/>
              </a:rPr>
              <a:t>How can we communicate with clarity?</a:t>
            </a:r>
          </a:p>
          <a:p>
            <a:pPr algn="ctr">
              <a:spcBef>
                <a:spcPts val="0"/>
              </a:spcBef>
            </a:pPr>
            <a:endParaRPr lang="en-US" dirty="0">
              <a:solidFill>
                <a:schemeClr val="accent6">
                  <a:lumMod val="75000"/>
                </a:schemeClr>
              </a:solidFill>
              <a:latin typeface="Noto Sans" panose="020B0502040504020204" pitchFamily="34" charset="0"/>
              <a:ea typeface="Noto Sans" panose="020B0502040504020204" pitchFamily="34" charset="0"/>
            </a:endParaRPr>
          </a:p>
          <a:p>
            <a:pPr algn="ctr">
              <a:spcBef>
                <a:spcPts val="0"/>
              </a:spcBef>
            </a:pPr>
            <a:endParaRPr lang="en-US" dirty="0">
              <a:solidFill>
                <a:schemeClr val="accent6">
                  <a:lumMod val="75000"/>
                </a:schemeClr>
              </a:solidFill>
              <a:latin typeface="Noto Sans" panose="020B0502040504020204" pitchFamily="34" charset="0"/>
              <a:ea typeface="Noto Sans" panose="020B0502040504020204" pitchFamily="34" charset="0"/>
            </a:endParaRPr>
          </a:p>
          <a:p>
            <a:pPr algn="ctr">
              <a:spcBef>
                <a:spcPts val="0"/>
              </a:spcBef>
            </a:pPr>
            <a:endParaRPr lang="en-US" dirty="0">
              <a:solidFill>
                <a:schemeClr val="accent6">
                  <a:lumMod val="75000"/>
                </a:schemeClr>
              </a:solidFill>
              <a:latin typeface="Noto Sans" panose="020B0502040504020204" pitchFamily="34" charset="0"/>
              <a:ea typeface="Noto Sans" panose="020B0502040504020204" pitchFamily="34" charset="0"/>
            </a:endParaRPr>
          </a:p>
          <a:p>
            <a:pPr algn="ctr">
              <a:spcBef>
                <a:spcPts val="0"/>
              </a:spcBef>
            </a:pPr>
            <a:r>
              <a:rPr lang="en-US" b="1" dirty="0">
                <a:solidFill>
                  <a:srgbClr val="004B93"/>
                </a:solidFill>
                <a:latin typeface="Noto Sans" panose="020B0502040504020204" pitchFamily="34" charset="0"/>
                <a:ea typeface="Noto Sans" panose="020B0502040504020204" pitchFamily="34" charset="0"/>
              </a:rPr>
              <a:t>A picture speaks a thousand words</a:t>
            </a:r>
            <a:endParaRPr lang="en-GB" i="1" dirty="0"/>
          </a:p>
        </p:txBody>
      </p:sp>
      <p:pic>
        <p:nvPicPr>
          <p:cNvPr id="3" name="Picture 2">
            <a:extLst>
              <a:ext uri="{FF2B5EF4-FFF2-40B4-BE49-F238E27FC236}">
                <a16:creationId xmlns:a16="http://schemas.microsoft.com/office/drawing/2014/main" id="{E01DEE4D-9A73-46BC-93E4-0DF07017A2A7}"/>
              </a:ext>
            </a:extLst>
          </p:cNvPr>
          <p:cNvPicPr>
            <a:picLocks noChangeAspect="1"/>
          </p:cNvPicPr>
          <p:nvPr/>
        </p:nvPicPr>
        <p:blipFill>
          <a:blip r:embed="rId4"/>
          <a:stretch>
            <a:fillRect/>
          </a:stretch>
        </p:blipFill>
        <p:spPr>
          <a:xfrm>
            <a:off x="6092640" y="1839432"/>
            <a:ext cx="3291722" cy="2126511"/>
          </a:xfrm>
          <a:prstGeom prst="rect">
            <a:avLst/>
          </a:prstGeom>
        </p:spPr>
      </p:pic>
      <p:pic>
        <p:nvPicPr>
          <p:cNvPr id="4" name="Picture 3">
            <a:extLst>
              <a:ext uri="{FF2B5EF4-FFF2-40B4-BE49-F238E27FC236}">
                <a16:creationId xmlns:a16="http://schemas.microsoft.com/office/drawing/2014/main" id="{11D6F5C3-DABB-40D1-92CB-E186035C86BB}"/>
              </a:ext>
            </a:extLst>
          </p:cNvPr>
          <p:cNvPicPr>
            <a:picLocks noChangeAspect="1"/>
          </p:cNvPicPr>
          <p:nvPr/>
        </p:nvPicPr>
        <p:blipFill>
          <a:blip r:embed="rId5"/>
          <a:stretch>
            <a:fillRect/>
          </a:stretch>
        </p:blipFill>
        <p:spPr>
          <a:xfrm>
            <a:off x="6092639" y="4096637"/>
            <a:ext cx="3291721" cy="2238370"/>
          </a:xfrm>
          <a:prstGeom prst="rect">
            <a:avLst/>
          </a:prstGeom>
        </p:spPr>
      </p:pic>
    </p:spTree>
    <p:extLst>
      <p:ext uri="{BB962C8B-B14F-4D97-AF65-F5344CB8AC3E}">
        <p14:creationId xmlns:p14="http://schemas.microsoft.com/office/powerpoint/2010/main" val="18457013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FE8309F-32C1-4FB2-A67B-C1E37DDB709E}"/>
              </a:ext>
            </a:extLst>
          </p:cNvPr>
          <p:cNvPicPr>
            <a:picLocks noChangeAspect="1"/>
          </p:cNvPicPr>
          <p:nvPr/>
        </p:nvPicPr>
        <p:blipFill>
          <a:blip r:embed="rId2"/>
          <a:stretch>
            <a:fillRect/>
          </a:stretch>
        </p:blipFill>
        <p:spPr>
          <a:xfrm>
            <a:off x="82896" y="5337542"/>
            <a:ext cx="1086056" cy="1477589"/>
          </a:xfrm>
          <a:prstGeom prst="rect">
            <a:avLst/>
          </a:prstGeom>
        </p:spPr>
      </p:pic>
      <p:sp>
        <p:nvSpPr>
          <p:cNvPr id="2" name="Title 1">
            <a:extLst>
              <a:ext uri="{FF2B5EF4-FFF2-40B4-BE49-F238E27FC236}">
                <a16:creationId xmlns:a16="http://schemas.microsoft.com/office/drawing/2014/main" id="{F5F74200-B565-4CBE-A0BF-7909DE793C6F}"/>
              </a:ext>
            </a:extLst>
          </p:cNvPr>
          <p:cNvSpPr>
            <a:spLocks noGrp="1"/>
          </p:cNvSpPr>
          <p:nvPr>
            <p:ph type="ctrTitle"/>
          </p:nvPr>
        </p:nvSpPr>
        <p:spPr>
          <a:xfrm>
            <a:off x="272540" y="2167559"/>
            <a:ext cx="9867014" cy="1583520"/>
          </a:xfrm>
        </p:spPr>
        <p:txBody>
          <a:bodyPr vert="horz" lIns="91440" tIns="45720" rIns="91440" bIns="45720" rtlCol="0">
            <a:normAutofit/>
          </a:bodyPr>
          <a:lstStyle/>
          <a:p>
            <a:pPr algn="ctr"/>
            <a:r>
              <a:rPr lang="en-GB" b="1" dirty="0">
                <a:solidFill>
                  <a:schemeClr val="accent2"/>
                </a:solidFill>
                <a:latin typeface="Cocon Offc" panose="020B0504020101020102" pitchFamily="34" charset="0"/>
              </a:rPr>
              <a:t>‘From Seeds to Specimens’</a:t>
            </a:r>
            <a:br>
              <a:rPr lang="en-GB" sz="4400" b="1" dirty="0">
                <a:solidFill>
                  <a:schemeClr val="accent2"/>
                </a:solidFill>
                <a:latin typeface="Cocon Offc" panose="020B0504020101020102" pitchFamily="34" charset="0"/>
              </a:rPr>
            </a:br>
            <a:r>
              <a:rPr lang="en-GB" sz="2000" dirty="0">
                <a:solidFill>
                  <a:schemeClr val="accent2"/>
                </a:solidFill>
                <a:latin typeface="Noto Sans" panose="020B0502040504020204" pitchFamily="34" charset="0"/>
                <a:ea typeface="Noto Sans" panose="020B0502040504020204" pitchFamily="34" charset="0"/>
              </a:rPr>
              <a:t>What size suits you best?</a:t>
            </a:r>
            <a:endParaRPr lang="en-US" sz="4400" dirty="0">
              <a:solidFill>
                <a:schemeClr val="accent2"/>
              </a:solidFill>
              <a:latin typeface="Cocon Offc" panose="020B0504020101020102" pitchFamily="34" charset="0"/>
            </a:endParaRPr>
          </a:p>
        </p:txBody>
      </p:sp>
      <p:sp>
        <p:nvSpPr>
          <p:cNvPr id="3" name="Subtitle 2">
            <a:extLst>
              <a:ext uri="{FF2B5EF4-FFF2-40B4-BE49-F238E27FC236}">
                <a16:creationId xmlns:a16="http://schemas.microsoft.com/office/drawing/2014/main" id="{5C02C95C-12CF-46BF-B626-C900C6C937B1}"/>
              </a:ext>
            </a:extLst>
          </p:cNvPr>
          <p:cNvSpPr>
            <a:spLocks noGrp="1"/>
          </p:cNvSpPr>
          <p:nvPr>
            <p:ph type="subTitle" idx="1"/>
          </p:nvPr>
        </p:nvSpPr>
        <p:spPr>
          <a:xfrm>
            <a:off x="506456" y="5706946"/>
            <a:ext cx="9399181" cy="765139"/>
          </a:xfrm>
        </p:spPr>
        <p:txBody>
          <a:bodyPr vert="horz" lIns="91440" tIns="45720" rIns="91440" bIns="45720" rtlCol="0">
            <a:noAutofit/>
          </a:bodyPr>
          <a:lstStyle/>
          <a:p>
            <a:pPr algn="ctr"/>
            <a:r>
              <a:rPr lang="en-US" sz="3200" dirty="0">
                <a:solidFill>
                  <a:schemeClr val="accent6">
                    <a:lumMod val="75000"/>
                  </a:schemeClr>
                </a:solidFill>
                <a:latin typeface="Noto Sans" panose="020B0502040504020204" pitchFamily="34" charset="0"/>
                <a:ea typeface="Noto Sans" panose="020B0502040504020204" pitchFamily="34" charset="0"/>
              </a:rPr>
              <a:t>Meet the Team Q &amp; A</a:t>
            </a:r>
          </a:p>
          <a:p>
            <a:pPr algn="ctr"/>
            <a:endParaRPr lang="en-US" sz="3200" dirty="0"/>
          </a:p>
        </p:txBody>
      </p:sp>
      <p:sp>
        <p:nvSpPr>
          <p:cNvPr id="35" name="Isosceles Triangle 34">
            <a:extLst>
              <a:ext uri="{FF2B5EF4-FFF2-40B4-BE49-F238E27FC236}">
                <a16:creationId xmlns:a16="http://schemas.microsoft.com/office/drawing/2014/main" id="{AA330523-F25B-4007-B3E5-ABB5637D1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7" name="Picture 6">
            <a:extLst>
              <a:ext uri="{FF2B5EF4-FFF2-40B4-BE49-F238E27FC236}">
                <a16:creationId xmlns:a16="http://schemas.microsoft.com/office/drawing/2014/main" id="{624FD25A-7433-4C36-8DD5-FE6DA9E7D90F}"/>
              </a:ext>
            </a:extLst>
          </p:cNvPr>
          <p:cNvPicPr>
            <a:picLocks noChangeAspect="1"/>
          </p:cNvPicPr>
          <p:nvPr/>
        </p:nvPicPr>
        <p:blipFill>
          <a:blip r:embed="rId3"/>
          <a:stretch>
            <a:fillRect/>
          </a:stretch>
        </p:blipFill>
        <p:spPr>
          <a:xfrm>
            <a:off x="2611020" y="197508"/>
            <a:ext cx="5035818" cy="1875842"/>
          </a:xfrm>
          <a:prstGeom prst="rect">
            <a:avLst/>
          </a:prstGeom>
        </p:spPr>
      </p:pic>
      <p:sp>
        <p:nvSpPr>
          <p:cNvPr id="9" name="Rectangle 8">
            <a:extLst>
              <a:ext uri="{FF2B5EF4-FFF2-40B4-BE49-F238E27FC236}">
                <a16:creationId xmlns:a16="http://schemas.microsoft.com/office/drawing/2014/main" id="{E474793D-F584-4CB0-8FDF-5E224F330824}"/>
              </a:ext>
            </a:extLst>
          </p:cNvPr>
          <p:cNvSpPr/>
          <p:nvPr/>
        </p:nvSpPr>
        <p:spPr>
          <a:xfrm>
            <a:off x="9667269" y="5828853"/>
            <a:ext cx="2304991" cy="4949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Noto Sans" panose="020B0502040504020204" pitchFamily="34" charset="0"/>
                <a:ea typeface="Noto Sans" panose="020B0502040504020204" pitchFamily="34" charset="0"/>
              </a:rPr>
              <a:t>20 March 2019</a:t>
            </a:r>
          </a:p>
        </p:txBody>
      </p:sp>
    </p:spTree>
    <p:extLst>
      <p:ext uri="{BB962C8B-B14F-4D97-AF65-F5344CB8AC3E}">
        <p14:creationId xmlns:p14="http://schemas.microsoft.com/office/powerpoint/2010/main" val="39379580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74200-B565-4CBE-A0BF-7909DE793C6F}"/>
              </a:ext>
            </a:extLst>
          </p:cNvPr>
          <p:cNvSpPr>
            <a:spLocks noGrp="1"/>
          </p:cNvSpPr>
          <p:nvPr>
            <p:ph type="ctrTitle"/>
          </p:nvPr>
        </p:nvSpPr>
        <p:spPr>
          <a:xfrm>
            <a:off x="1168952" y="2146349"/>
            <a:ext cx="7794073" cy="990279"/>
          </a:xfrm>
        </p:spPr>
        <p:txBody>
          <a:bodyPr vert="horz" lIns="91440" tIns="45720" rIns="91440" bIns="45720" rtlCol="0">
            <a:normAutofit/>
          </a:bodyPr>
          <a:lstStyle/>
          <a:p>
            <a:pPr algn="ctr"/>
            <a:r>
              <a:rPr lang="en-US" sz="2800" dirty="0">
                <a:solidFill>
                  <a:schemeClr val="accent6">
                    <a:lumMod val="75000"/>
                  </a:schemeClr>
                </a:solidFill>
                <a:latin typeface="Noto Sans" panose="020B0502040504020204" pitchFamily="34" charset="0"/>
                <a:ea typeface="Noto Sans" panose="020B0502040504020204" pitchFamily="34" charset="0"/>
              </a:rPr>
              <a:t>Thank you for coming to</a:t>
            </a:r>
            <a:br>
              <a:rPr lang="en-US" sz="2800" dirty="0"/>
            </a:br>
            <a:r>
              <a:rPr lang="en-GB" sz="2800" b="1" dirty="0">
                <a:solidFill>
                  <a:schemeClr val="accent2"/>
                </a:solidFill>
                <a:latin typeface="Cocon Offc" panose="020B0504020101020102" pitchFamily="34" charset="0"/>
              </a:rPr>
              <a:t>‘From Seeds to Specimens’</a:t>
            </a:r>
            <a:endParaRPr lang="en-US" sz="2800" dirty="0">
              <a:solidFill>
                <a:schemeClr val="accent2"/>
              </a:solidFill>
              <a:latin typeface="Cocon Offc" panose="020B0504020101020102" pitchFamily="34" charset="0"/>
            </a:endParaRPr>
          </a:p>
        </p:txBody>
      </p:sp>
      <p:sp>
        <p:nvSpPr>
          <p:cNvPr id="3" name="Subtitle 2">
            <a:extLst>
              <a:ext uri="{FF2B5EF4-FFF2-40B4-BE49-F238E27FC236}">
                <a16:creationId xmlns:a16="http://schemas.microsoft.com/office/drawing/2014/main" id="{5C02C95C-12CF-46BF-B626-C900C6C937B1}"/>
              </a:ext>
            </a:extLst>
          </p:cNvPr>
          <p:cNvSpPr>
            <a:spLocks noGrp="1"/>
          </p:cNvSpPr>
          <p:nvPr>
            <p:ph type="subTitle" idx="1"/>
          </p:nvPr>
        </p:nvSpPr>
        <p:spPr>
          <a:xfrm>
            <a:off x="1168952" y="3429001"/>
            <a:ext cx="7794073" cy="3386130"/>
          </a:xfrm>
        </p:spPr>
        <p:txBody>
          <a:bodyPr vert="horz" lIns="91440" tIns="45720" rIns="91440" bIns="45720" rtlCol="0">
            <a:normAutofit/>
          </a:bodyPr>
          <a:lstStyle/>
          <a:p>
            <a:pPr algn="ctr">
              <a:spcBef>
                <a:spcPts val="0"/>
              </a:spcBef>
            </a:pPr>
            <a:r>
              <a:rPr lang="en-US" sz="2600" dirty="0">
                <a:solidFill>
                  <a:schemeClr val="accent6">
                    <a:lumMod val="75000"/>
                  </a:schemeClr>
                </a:solidFill>
                <a:latin typeface="Noto Sans" panose="020B0502040504020204" pitchFamily="34" charset="0"/>
                <a:ea typeface="Noto Sans" panose="020B0502040504020204" pitchFamily="34" charset="0"/>
              </a:rPr>
              <a:t>What’s next?</a:t>
            </a:r>
            <a:endParaRPr lang="en-US" sz="800" dirty="0">
              <a:solidFill>
                <a:schemeClr val="accent6">
                  <a:lumMod val="75000"/>
                </a:schemeClr>
              </a:solidFill>
              <a:latin typeface="Noto Sans" panose="020B0502040504020204" pitchFamily="34" charset="0"/>
              <a:ea typeface="Noto Sans" panose="020B0502040504020204" pitchFamily="34" charset="0"/>
            </a:endParaRPr>
          </a:p>
          <a:p>
            <a:pPr algn="ctr">
              <a:spcBef>
                <a:spcPts val="0"/>
              </a:spcBef>
            </a:pPr>
            <a:endParaRPr lang="en-US" sz="1000" dirty="0">
              <a:solidFill>
                <a:schemeClr val="accent1"/>
              </a:solidFill>
            </a:endParaRPr>
          </a:p>
          <a:p>
            <a:pPr algn="ctr">
              <a:spcBef>
                <a:spcPts val="0"/>
              </a:spcBef>
            </a:pPr>
            <a:r>
              <a:rPr lang="en-GB" sz="5400" b="1" dirty="0">
                <a:solidFill>
                  <a:srgbClr val="00529B"/>
                </a:solidFill>
                <a:latin typeface="Cocon Offc" panose="020B0504020101020102" pitchFamily="34" charset="0"/>
              </a:rPr>
              <a:t>'Planting for drought’</a:t>
            </a:r>
          </a:p>
          <a:p>
            <a:pPr algn="ctr">
              <a:spcBef>
                <a:spcPts val="0"/>
              </a:spcBef>
            </a:pPr>
            <a:endParaRPr lang="en-US" sz="2900" dirty="0">
              <a:solidFill>
                <a:schemeClr val="accent6">
                  <a:lumMod val="75000"/>
                </a:schemeClr>
              </a:solidFill>
              <a:latin typeface="Noto Sans" panose="020B0502040504020204" pitchFamily="34" charset="0"/>
              <a:ea typeface="Noto Sans" panose="020B0502040504020204" pitchFamily="34" charset="0"/>
            </a:endParaRPr>
          </a:p>
          <a:p>
            <a:pPr algn="ctr">
              <a:spcBef>
                <a:spcPts val="0"/>
              </a:spcBef>
            </a:pPr>
            <a:r>
              <a:rPr lang="en-US" sz="2900" dirty="0">
                <a:solidFill>
                  <a:schemeClr val="accent6">
                    <a:lumMod val="75000"/>
                  </a:schemeClr>
                </a:solidFill>
                <a:latin typeface="Noto Sans" panose="020B0502040504020204" pitchFamily="34" charset="0"/>
                <a:ea typeface="Noto Sans" panose="020B0502040504020204" pitchFamily="34" charset="0"/>
              </a:rPr>
              <a:t>24 April 2019</a:t>
            </a:r>
            <a:endParaRPr lang="en-US" sz="700" dirty="0">
              <a:latin typeface="Noto Sans" panose="020B0502040504020204" pitchFamily="34" charset="0"/>
              <a:ea typeface="Noto Sans" panose="020B0502040504020204" pitchFamily="34" charset="0"/>
            </a:endParaRPr>
          </a:p>
          <a:p>
            <a:pPr algn="ctr">
              <a:spcBef>
                <a:spcPts val="0"/>
              </a:spcBef>
            </a:pPr>
            <a:endParaRPr lang="en-US" sz="700" dirty="0">
              <a:latin typeface="Noto Sans" panose="020B0502040504020204" pitchFamily="34" charset="0"/>
              <a:ea typeface="Noto Sans" panose="020B0502040504020204" pitchFamily="34" charset="0"/>
            </a:endParaRPr>
          </a:p>
          <a:p>
            <a:pPr algn="ctr">
              <a:spcBef>
                <a:spcPts val="0"/>
              </a:spcBef>
            </a:pPr>
            <a:r>
              <a:rPr lang="en-US" sz="1400" dirty="0">
                <a:latin typeface="Noto Sans" panose="020B0502040504020204" pitchFamily="34" charset="0"/>
                <a:ea typeface="Noto Sans" panose="020B0502040504020204" pitchFamily="34" charset="0"/>
              </a:rPr>
              <a:t>www.palmstead.co.uk</a:t>
            </a:r>
            <a:endParaRPr lang="en-US" sz="700" dirty="0">
              <a:solidFill>
                <a:srgbClr val="002060"/>
              </a:solidFill>
              <a:latin typeface="Noto Sans" panose="020B0502040504020204" pitchFamily="34" charset="0"/>
              <a:ea typeface="Noto Sans" panose="020B0502040504020204" pitchFamily="34" charset="0"/>
            </a:endParaRPr>
          </a:p>
        </p:txBody>
      </p:sp>
      <p:sp>
        <p:nvSpPr>
          <p:cNvPr id="35" name="Isosceles Triangle 34">
            <a:extLst>
              <a:ext uri="{FF2B5EF4-FFF2-40B4-BE49-F238E27FC236}">
                <a16:creationId xmlns:a16="http://schemas.microsoft.com/office/drawing/2014/main" id="{AA330523-F25B-4007-B3E5-ABB5637D1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7" name="Picture 6">
            <a:extLst>
              <a:ext uri="{FF2B5EF4-FFF2-40B4-BE49-F238E27FC236}">
                <a16:creationId xmlns:a16="http://schemas.microsoft.com/office/drawing/2014/main" id="{624FD25A-7433-4C36-8DD5-FE6DA9E7D90F}"/>
              </a:ext>
            </a:extLst>
          </p:cNvPr>
          <p:cNvPicPr>
            <a:picLocks noChangeAspect="1"/>
          </p:cNvPicPr>
          <p:nvPr/>
        </p:nvPicPr>
        <p:blipFill>
          <a:blip r:embed="rId2"/>
          <a:stretch>
            <a:fillRect/>
          </a:stretch>
        </p:blipFill>
        <p:spPr>
          <a:xfrm>
            <a:off x="2611020" y="197508"/>
            <a:ext cx="5035818" cy="1875842"/>
          </a:xfrm>
          <a:prstGeom prst="rect">
            <a:avLst/>
          </a:prstGeom>
        </p:spPr>
      </p:pic>
      <p:sp>
        <p:nvSpPr>
          <p:cNvPr id="9" name="Rectangle 8">
            <a:extLst>
              <a:ext uri="{FF2B5EF4-FFF2-40B4-BE49-F238E27FC236}">
                <a16:creationId xmlns:a16="http://schemas.microsoft.com/office/drawing/2014/main" id="{E474793D-F584-4CB0-8FDF-5E224F330824}"/>
              </a:ext>
            </a:extLst>
          </p:cNvPr>
          <p:cNvSpPr/>
          <p:nvPr/>
        </p:nvSpPr>
        <p:spPr>
          <a:xfrm>
            <a:off x="9667269" y="5828853"/>
            <a:ext cx="2304991" cy="4949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Noto Sans" panose="020B0502040504020204" pitchFamily="34" charset="0"/>
                <a:ea typeface="Noto Sans" panose="020B0502040504020204" pitchFamily="34" charset="0"/>
              </a:rPr>
              <a:t>20 March 2019</a:t>
            </a:r>
          </a:p>
        </p:txBody>
      </p:sp>
      <p:pic>
        <p:nvPicPr>
          <p:cNvPr id="10" name="Picture 9">
            <a:extLst>
              <a:ext uri="{FF2B5EF4-FFF2-40B4-BE49-F238E27FC236}">
                <a16:creationId xmlns:a16="http://schemas.microsoft.com/office/drawing/2014/main" id="{BFE8309F-32C1-4FB2-A67B-C1E37DDB709E}"/>
              </a:ext>
            </a:extLst>
          </p:cNvPr>
          <p:cNvPicPr>
            <a:picLocks noChangeAspect="1"/>
          </p:cNvPicPr>
          <p:nvPr/>
        </p:nvPicPr>
        <p:blipFill>
          <a:blip r:embed="rId3"/>
          <a:stretch>
            <a:fillRect/>
          </a:stretch>
        </p:blipFill>
        <p:spPr>
          <a:xfrm>
            <a:off x="82896" y="5337542"/>
            <a:ext cx="1086056" cy="1477589"/>
          </a:xfrm>
          <a:prstGeom prst="rect">
            <a:avLst/>
          </a:prstGeom>
        </p:spPr>
      </p:pic>
    </p:spTree>
    <p:extLst>
      <p:ext uri="{BB962C8B-B14F-4D97-AF65-F5344CB8AC3E}">
        <p14:creationId xmlns:p14="http://schemas.microsoft.com/office/powerpoint/2010/main" val="6218738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74200-B565-4CBE-A0BF-7909DE793C6F}"/>
              </a:ext>
            </a:extLst>
          </p:cNvPr>
          <p:cNvSpPr>
            <a:spLocks noGrp="1"/>
          </p:cNvSpPr>
          <p:nvPr>
            <p:ph type="ctrTitle"/>
          </p:nvPr>
        </p:nvSpPr>
        <p:spPr>
          <a:xfrm>
            <a:off x="1168952" y="1855498"/>
            <a:ext cx="8175136" cy="990279"/>
          </a:xfrm>
        </p:spPr>
        <p:txBody>
          <a:bodyPr vert="horz" lIns="91440" tIns="45720" rIns="91440" bIns="45720" rtlCol="0">
            <a:normAutofit fontScale="90000"/>
          </a:bodyPr>
          <a:lstStyle/>
          <a:p>
            <a:pPr algn="ctr"/>
            <a:br>
              <a:rPr lang="en-GB" sz="4400" dirty="0"/>
            </a:br>
            <a:r>
              <a:rPr lang="en-GB" b="1" dirty="0">
                <a:solidFill>
                  <a:srgbClr val="00529B"/>
                </a:solidFill>
                <a:latin typeface="Cocon Offc" panose="020B0504020101020102" pitchFamily="34" charset="0"/>
              </a:rPr>
              <a:t>'Planting for drought'</a:t>
            </a:r>
            <a:endParaRPr lang="en-US" sz="4400" dirty="0">
              <a:latin typeface="Cocon Offc" panose="020B0504020101020102" pitchFamily="34" charset="0"/>
            </a:endParaRPr>
          </a:p>
        </p:txBody>
      </p:sp>
      <p:sp>
        <p:nvSpPr>
          <p:cNvPr id="3" name="Subtitle 2">
            <a:extLst>
              <a:ext uri="{FF2B5EF4-FFF2-40B4-BE49-F238E27FC236}">
                <a16:creationId xmlns:a16="http://schemas.microsoft.com/office/drawing/2014/main" id="{5C02C95C-12CF-46BF-B626-C900C6C937B1}"/>
              </a:ext>
            </a:extLst>
          </p:cNvPr>
          <p:cNvSpPr>
            <a:spLocks noGrp="1"/>
          </p:cNvSpPr>
          <p:nvPr>
            <p:ph type="subTitle" idx="1"/>
          </p:nvPr>
        </p:nvSpPr>
        <p:spPr>
          <a:xfrm>
            <a:off x="1085851" y="3070498"/>
            <a:ext cx="8258237" cy="3478042"/>
          </a:xfrm>
        </p:spPr>
        <p:txBody>
          <a:bodyPr vert="horz" lIns="91440" tIns="45720" rIns="91440" bIns="45720" rtlCol="0">
            <a:normAutofit/>
          </a:bodyPr>
          <a:lstStyle/>
          <a:p>
            <a:pPr algn="ctr">
              <a:lnSpc>
                <a:spcPct val="120000"/>
              </a:lnSpc>
              <a:spcBef>
                <a:spcPts val="0"/>
              </a:spcBef>
            </a:pPr>
            <a:r>
              <a:rPr lang="en-US" sz="2600" dirty="0">
                <a:solidFill>
                  <a:schemeClr val="accent6">
                    <a:lumMod val="75000"/>
                  </a:schemeClr>
                </a:solidFill>
                <a:latin typeface="Noto Sans" panose="020B0502040504020204" pitchFamily="34" charset="0"/>
                <a:ea typeface="Noto Sans" panose="020B0502040504020204" pitchFamily="34" charset="0"/>
              </a:rPr>
              <a:t>24 April 2019</a:t>
            </a:r>
          </a:p>
          <a:p>
            <a:pPr algn="l">
              <a:lnSpc>
                <a:spcPct val="120000"/>
              </a:lnSpc>
              <a:spcBef>
                <a:spcPts val="0"/>
              </a:spcBef>
            </a:pPr>
            <a:r>
              <a:rPr lang="en-US" sz="1900" dirty="0">
                <a:solidFill>
                  <a:schemeClr val="accent6">
                    <a:lumMod val="75000"/>
                  </a:schemeClr>
                </a:solidFill>
                <a:latin typeface="Noto Sans" panose="020B0502040504020204" pitchFamily="34" charset="0"/>
                <a:ea typeface="Noto Sans" panose="020B0502040504020204" pitchFamily="34" charset="0"/>
              </a:rPr>
              <a:t>We will cover some of the following:</a:t>
            </a:r>
          </a:p>
          <a:p>
            <a:pPr marL="742950" lvl="1" indent="-285750" algn="l">
              <a:lnSpc>
                <a:spcPct val="120000"/>
              </a:lnSpc>
              <a:spcBef>
                <a:spcPts val="0"/>
              </a:spcBef>
              <a:buFont typeface="Wingdings" panose="05000000000000000000" pitchFamily="2" charset="2"/>
              <a:buChar char="Ø"/>
            </a:pPr>
            <a:r>
              <a:rPr lang="en-US" sz="1500" dirty="0">
                <a:solidFill>
                  <a:schemeClr val="accent6">
                    <a:lumMod val="75000"/>
                  </a:schemeClr>
                </a:solidFill>
                <a:latin typeface="Noto Sans" panose="020B0502040504020204" pitchFamily="34" charset="0"/>
                <a:ea typeface="Noto Sans" panose="020B0502040504020204" pitchFamily="34" charset="0"/>
              </a:rPr>
              <a:t>Characteristics of a drought tolerant plant</a:t>
            </a:r>
          </a:p>
          <a:p>
            <a:pPr marL="742950" lvl="1" indent="-285750" algn="l">
              <a:lnSpc>
                <a:spcPct val="120000"/>
              </a:lnSpc>
              <a:spcBef>
                <a:spcPts val="0"/>
              </a:spcBef>
              <a:buFont typeface="Wingdings" panose="05000000000000000000" pitchFamily="2" charset="2"/>
              <a:buChar char="Ø"/>
            </a:pPr>
            <a:r>
              <a:rPr lang="en-US" sz="1500" dirty="0">
                <a:solidFill>
                  <a:schemeClr val="accent6">
                    <a:lumMod val="75000"/>
                  </a:schemeClr>
                </a:solidFill>
                <a:latin typeface="Noto Sans" panose="020B0502040504020204" pitchFamily="34" charset="0"/>
                <a:ea typeface="Noto Sans" panose="020B0502040504020204" pitchFamily="34" charset="0"/>
              </a:rPr>
              <a:t>A selection of plants</a:t>
            </a:r>
          </a:p>
          <a:p>
            <a:pPr marL="742950" lvl="1" indent="-285750" algn="l">
              <a:lnSpc>
                <a:spcPct val="120000"/>
              </a:lnSpc>
              <a:spcBef>
                <a:spcPts val="0"/>
              </a:spcBef>
              <a:buFont typeface="Wingdings" panose="05000000000000000000" pitchFamily="2" charset="2"/>
              <a:buChar char="Ø"/>
            </a:pPr>
            <a:r>
              <a:rPr lang="en-US" sz="1500" dirty="0">
                <a:solidFill>
                  <a:schemeClr val="accent6">
                    <a:lumMod val="75000"/>
                  </a:schemeClr>
                </a:solidFill>
                <a:latin typeface="Noto Sans" panose="020B0502040504020204" pitchFamily="34" charset="0"/>
                <a:ea typeface="Noto Sans" panose="020B0502040504020204" pitchFamily="34" charset="0"/>
              </a:rPr>
              <a:t>Site preparation and soil conditioners</a:t>
            </a:r>
          </a:p>
          <a:p>
            <a:pPr marL="742950" lvl="1" indent="-285750" algn="l">
              <a:lnSpc>
                <a:spcPct val="120000"/>
              </a:lnSpc>
              <a:spcBef>
                <a:spcPts val="0"/>
              </a:spcBef>
              <a:buFont typeface="Wingdings" panose="05000000000000000000" pitchFamily="2" charset="2"/>
              <a:buChar char="Ø"/>
            </a:pPr>
            <a:r>
              <a:rPr lang="en-US" sz="1500" dirty="0">
                <a:solidFill>
                  <a:schemeClr val="accent6">
                    <a:lumMod val="75000"/>
                  </a:schemeClr>
                </a:solidFill>
                <a:latin typeface="Noto Sans" panose="020B0502040504020204" pitchFamily="34" charset="0"/>
                <a:ea typeface="Noto Sans" panose="020B0502040504020204" pitchFamily="34" charset="0"/>
              </a:rPr>
              <a:t>Harvesting ‘grey water’</a:t>
            </a:r>
          </a:p>
          <a:p>
            <a:pPr marL="742950" lvl="1" indent="-285750" algn="l">
              <a:lnSpc>
                <a:spcPct val="120000"/>
              </a:lnSpc>
              <a:spcBef>
                <a:spcPts val="0"/>
              </a:spcBef>
              <a:buFont typeface="Wingdings" panose="05000000000000000000" pitchFamily="2" charset="2"/>
              <a:buChar char="Ø"/>
            </a:pPr>
            <a:r>
              <a:rPr lang="en-US" sz="1500" dirty="0">
                <a:solidFill>
                  <a:schemeClr val="accent6">
                    <a:lumMod val="75000"/>
                  </a:schemeClr>
                </a:solidFill>
                <a:latin typeface="Noto Sans" panose="020B0502040504020204" pitchFamily="34" charset="0"/>
                <a:ea typeface="Noto Sans" panose="020B0502040504020204" pitchFamily="34" charset="0"/>
              </a:rPr>
              <a:t>Water retention and irrigation</a:t>
            </a:r>
          </a:p>
          <a:p>
            <a:pPr marL="742950" lvl="1" indent="-285750" algn="l">
              <a:lnSpc>
                <a:spcPct val="120000"/>
              </a:lnSpc>
              <a:spcBef>
                <a:spcPts val="0"/>
              </a:spcBef>
              <a:buFont typeface="Wingdings" panose="05000000000000000000" pitchFamily="2" charset="2"/>
              <a:buChar char="Ø"/>
            </a:pPr>
            <a:r>
              <a:rPr lang="en-US" sz="1500" dirty="0">
                <a:solidFill>
                  <a:schemeClr val="accent6">
                    <a:lumMod val="75000"/>
                  </a:schemeClr>
                </a:solidFill>
                <a:latin typeface="Noto Sans" panose="020B0502040504020204" pitchFamily="34" charset="0"/>
                <a:ea typeface="Noto Sans" panose="020B0502040504020204" pitchFamily="34" charset="0"/>
              </a:rPr>
              <a:t>Some practicable applications to reduce water consumption</a:t>
            </a:r>
          </a:p>
          <a:p>
            <a:pPr marL="742950" lvl="1" indent="-285750" algn="l">
              <a:lnSpc>
                <a:spcPct val="120000"/>
              </a:lnSpc>
              <a:spcBef>
                <a:spcPts val="0"/>
              </a:spcBef>
              <a:buFont typeface="Wingdings" panose="05000000000000000000" pitchFamily="2" charset="2"/>
              <a:buChar char="Ø"/>
            </a:pPr>
            <a:r>
              <a:rPr lang="en-US" sz="1500" dirty="0">
                <a:solidFill>
                  <a:schemeClr val="accent6">
                    <a:lumMod val="75000"/>
                  </a:schemeClr>
                </a:solidFill>
                <a:latin typeface="Noto Sans" panose="020B0502040504020204" pitchFamily="34" charset="0"/>
                <a:ea typeface="Noto Sans" panose="020B0502040504020204" pitchFamily="34" charset="0"/>
              </a:rPr>
              <a:t>Looking after your designs by informing our clients</a:t>
            </a:r>
          </a:p>
          <a:p>
            <a:pPr marL="742950" lvl="1" indent="-285750" algn="l">
              <a:lnSpc>
                <a:spcPct val="120000"/>
              </a:lnSpc>
              <a:spcBef>
                <a:spcPts val="0"/>
              </a:spcBef>
              <a:buFont typeface="Wingdings" panose="05000000000000000000" pitchFamily="2" charset="2"/>
              <a:buChar char="Ø"/>
            </a:pPr>
            <a:endParaRPr lang="en-US" sz="1500" dirty="0">
              <a:solidFill>
                <a:schemeClr val="accent6">
                  <a:lumMod val="75000"/>
                </a:schemeClr>
              </a:solidFill>
              <a:latin typeface="Noto Sans" panose="020B0502040504020204" pitchFamily="34" charset="0"/>
              <a:ea typeface="Noto Sans" panose="020B0502040504020204" pitchFamily="34" charset="0"/>
            </a:endParaRPr>
          </a:p>
          <a:p>
            <a:pPr algn="ctr">
              <a:lnSpc>
                <a:spcPct val="120000"/>
              </a:lnSpc>
              <a:spcBef>
                <a:spcPts val="0"/>
              </a:spcBef>
            </a:pPr>
            <a:r>
              <a:rPr lang="en-US" sz="1500" dirty="0">
                <a:latin typeface="Noto Sans" panose="020B0502040504020204" pitchFamily="34" charset="0"/>
                <a:ea typeface="Noto Sans" panose="020B0502040504020204" pitchFamily="34" charset="0"/>
              </a:rPr>
              <a:t>www.palmstead.co.uk</a:t>
            </a:r>
            <a:endParaRPr lang="en-US" sz="800" dirty="0">
              <a:solidFill>
                <a:srgbClr val="002060"/>
              </a:solidFill>
              <a:latin typeface="Noto Sans" panose="020B0502040504020204" pitchFamily="34" charset="0"/>
              <a:ea typeface="Noto Sans" panose="020B0502040504020204" pitchFamily="34" charset="0"/>
            </a:endParaRPr>
          </a:p>
        </p:txBody>
      </p:sp>
      <p:sp>
        <p:nvSpPr>
          <p:cNvPr id="35" name="Isosceles Triangle 34">
            <a:extLst>
              <a:ext uri="{FF2B5EF4-FFF2-40B4-BE49-F238E27FC236}">
                <a16:creationId xmlns:a16="http://schemas.microsoft.com/office/drawing/2014/main" id="{AA330523-F25B-4007-B3E5-ABB5637D1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7" name="Picture 6">
            <a:extLst>
              <a:ext uri="{FF2B5EF4-FFF2-40B4-BE49-F238E27FC236}">
                <a16:creationId xmlns:a16="http://schemas.microsoft.com/office/drawing/2014/main" id="{624FD25A-7433-4C36-8DD5-FE6DA9E7D90F}"/>
              </a:ext>
            </a:extLst>
          </p:cNvPr>
          <p:cNvPicPr>
            <a:picLocks noChangeAspect="1"/>
          </p:cNvPicPr>
          <p:nvPr/>
        </p:nvPicPr>
        <p:blipFill>
          <a:blip r:embed="rId2"/>
          <a:stretch>
            <a:fillRect/>
          </a:stretch>
        </p:blipFill>
        <p:spPr>
          <a:xfrm>
            <a:off x="2611020" y="197508"/>
            <a:ext cx="5035818" cy="1875842"/>
          </a:xfrm>
          <a:prstGeom prst="rect">
            <a:avLst/>
          </a:prstGeom>
        </p:spPr>
      </p:pic>
      <p:sp>
        <p:nvSpPr>
          <p:cNvPr id="9" name="Rectangle 8">
            <a:extLst>
              <a:ext uri="{FF2B5EF4-FFF2-40B4-BE49-F238E27FC236}">
                <a16:creationId xmlns:a16="http://schemas.microsoft.com/office/drawing/2014/main" id="{E474793D-F584-4CB0-8FDF-5E224F330824}"/>
              </a:ext>
            </a:extLst>
          </p:cNvPr>
          <p:cNvSpPr/>
          <p:nvPr/>
        </p:nvSpPr>
        <p:spPr>
          <a:xfrm>
            <a:off x="9667269" y="5828853"/>
            <a:ext cx="2304991" cy="4949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Noto Sans" panose="020B0502040504020204" pitchFamily="34" charset="0"/>
                <a:ea typeface="Noto Sans" panose="020B0502040504020204" pitchFamily="34" charset="0"/>
              </a:rPr>
              <a:t>20 March 2019</a:t>
            </a:r>
          </a:p>
        </p:txBody>
      </p:sp>
      <p:pic>
        <p:nvPicPr>
          <p:cNvPr id="10" name="Picture 9">
            <a:extLst>
              <a:ext uri="{FF2B5EF4-FFF2-40B4-BE49-F238E27FC236}">
                <a16:creationId xmlns:a16="http://schemas.microsoft.com/office/drawing/2014/main" id="{BFE8309F-32C1-4FB2-A67B-C1E37DDB709E}"/>
              </a:ext>
            </a:extLst>
          </p:cNvPr>
          <p:cNvPicPr>
            <a:picLocks noChangeAspect="1"/>
          </p:cNvPicPr>
          <p:nvPr/>
        </p:nvPicPr>
        <p:blipFill>
          <a:blip r:embed="rId3"/>
          <a:stretch>
            <a:fillRect/>
          </a:stretch>
        </p:blipFill>
        <p:spPr>
          <a:xfrm>
            <a:off x="82896" y="5337542"/>
            <a:ext cx="1086056" cy="1477589"/>
          </a:xfrm>
          <a:prstGeom prst="rect">
            <a:avLst/>
          </a:prstGeom>
        </p:spPr>
      </p:pic>
    </p:spTree>
    <p:extLst>
      <p:ext uri="{BB962C8B-B14F-4D97-AF65-F5344CB8AC3E}">
        <p14:creationId xmlns:p14="http://schemas.microsoft.com/office/powerpoint/2010/main" val="4030166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74200-B565-4CBE-A0BF-7909DE793C6F}"/>
              </a:ext>
            </a:extLst>
          </p:cNvPr>
          <p:cNvSpPr>
            <a:spLocks noGrp="1"/>
          </p:cNvSpPr>
          <p:nvPr>
            <p:ph type="ctrTitle"/>
          </p:nvPr>
        </p:nvSpPr>
        <p:spPr>
          <a:xfrm>
            <a:off x="845771" y="106519"/>
            <a:ext cx="8481258" cy="1352825"/>
          </a:xfrm>
        </p:spPr>
        <p:txBody>
          <a:bodyPr vert="horz" lIns="91440" tIns="45720" rIns="91440" bIns="45720" rtlCol="0" anchor="ctr" anchorCtr="1">
            <a:noAutofit/>
          </a:bodyPr>
          <a:lstStyle/>
          <a:p>
            <a:pPr algn="ctr"/>
            <a:r>
              <a:rPr lang="en-US" dirty="0">
                <a:latin typeface="Cocon Offc" panose="020B0504020101020102" pitchFamily="34" charset="0"/>
              </a:rPr>
              <a:t>To specimens</a:t>
            </a:r>
          </a:p>
        </p:txBody>
      </p:sp>
      <p:sp>
        <p:nvSpPr>
          <p:cNvPr id="3" name="Subtitle 2">
            <a:extLst>
              <a:ext uri="{FF2B5EF4-FFF2-40B4-BE49-F238E27FC236}">
                <a16:creationId xmlns:a16="http://schemas.microsoft.com/office/drawing/2014/main" id="{5C02C95C-12CF-46BF-B626-C900C6C937B1}"/>
              </a:ext>
            </a:extLst>
          </p:cNvPr>
          <p:cNvSpPr>
            <a:spLocks noGrp="1"/>
          </p:cNvSpPr>
          <p:nvPr>
            <p:ph type="subTitle" idx="1"/>
          </p:nvPr>
        </p:nvSpPr>
        <p:spPr>
          <a:xfrm>
            <a:off x="1168953" y="5815333"/>
            <a:ext cx="8316966" cy="637953"/>
          </a:xfrm>
        </p:spPr>
        <p:txBody>
          <a:bodyPr vert="horz" lIns="91440" tIns="45720" rIns="91440" bIns="45720" rtlCol="0">
            <a:normAutofit/>
          </a:bodyPr>
          <a:lstStyle/>
          <a:p>
            <a:pPr algn="ctr">
              <a:lnSpc>
                <a:spcPct val="110000"/>
              </a:lnSpc>
            </a:pPr>
            <a:r>
              <a:rPr lang="en-GB" sz="3200" b="1" dirty="0">
                <a:solidFill>
                  <a:srgbClr val="004B93"/>
                </a:solidFill>
                <a:latin typeface="Noto Sans" panose="020B0502040504020204" pitchFamily="34" charset="0"/>
                <a:ea typeface="Noto Sans" panose="020B0502040504020204" pitchFamily="34" charset="0"/>
              </a:rPr>
              <a:t>What can we achieve with planning?</a:t>
            </a:r>
            <a:endParaRPr lang="en-US" sz="3200" b="1" dirty="0">
              <a:solidFill>
                <a:srgbClr val="004B93"/>
              </a:solidFill>
              <a:latin typeface="Noto Sans" panose="020B0502040504020204" pitchFamily="34" charset="0"/>
              <a:ea typeface="Noto Sans" panose="020B0502040504020204" pitchFamily="34" charset="0"/>
            </a:endParaRPr>
          </a:p>
        </p:txBody>
      </p:sp>
      <p:sp>
        <p:nvSpPr>
          <p:cNvPr id="35" name="Isosceles Triangle 34">
            <a:extLst>
              <a:ext uri="{FF2B5EF4-FFF2-40B4-BE49-F238E27FC236}">
                <a16:creationId xmlns:a16="http://schemas.microsoft.com/office/drawing/2014/main" id="{AA330523-F25B-4007-B3E5-ABB5637D1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E474793D-F584-4CB0-8FDF-5E224F330824}"/>
              </a:ext>
            </a:extLst>
          </p:cNvPr>
          <p:cNvSpPr/>
          <p:nvPr/>
        </p:nvSpPr>
        <p:spPr>
          <a:xfrm>
            <a:off x="9667269" y="5828853"/>
            <a:ext cx="2304991" cy="4949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Noto Sans" panose="020B0502040504020204" pitchFamily="34" charset="0"/>
                <a:ea typeface="Noto Sans" panose="020B0502040504020204" pitchFamily="34" charset="0"/>
              </a:rPr>
              <a:t>20 March 2019</a:t>
            </a:r>
          </a:p>
        </p:txBody>
      </p:sp>
      <p:pic>
        <p:nvPicPr>
          <p:cNvPr id="10" name="Picture 9">
            <a:extLst>
              <a:ext uri="{FF2B5EF4-FFF2-40B4-BE49-F238E27FC236}">
                <a16:creationId xmlns:a16="http://schemas.microsoft.com/office/drawing/2014/main" id="{BFE8309F-32C1-4FB2-A67B-C1E37DDB709E}"/>
              </a:ext>
            </a:extLst>
          </p:cNvPr>
          <p:cNvPicPr>
            <a:picLocks noChangeAspect="1"/>
          </p:cNvPicPr>
          <p:nvPr/>
        </p:nvPicPr>
        <p:blipFill>
          <a:blip r:embed="rId2"/>
          <a:stretch>
            <a:fillRect/>
          </a:stretch>
        </p:blipFill>
        <p:spPr>
          <a:xfrm>
            <a:off x="82896" y="5337542"/>
            <a:ext cx="1086056" cy="1477589"/>
          </a:xfrm>
          <a:prstGeom prst="rect">
            <a:avLst/>
          </a:prstGeom>
        </p:spPr>
      </p:pic>
      <p:pic>
        <p:nvPicPr>
          <p:cNvPr id="11" name="Picture 10">
            <a:extLst>
              <a:ext uri="{FF2B5EF4-FFF2-40B4-BE49-F238E27FC236}">
                <a16:creationId xmlns:a16="http://schemas.microsoft.com/office/drawing/2014/main" id="{1E31F7C4-D161-4369-8E91-0C04932A1AB0}"/>
              </a:ext>
            </a:extLst>
          </p:cNvPr>
          <p:cNvPicPr>
            <a:picLocks noChangeAspect="1"/>
          </p:cNvPicPr>
          <p:nvPr/>
        </p:nvPicPr>
        <p:blipFill>
          <a:blip r:embed="rId3"/>
          <a:stretch>
            <a:fillRect/>
          </a:stretch>
        </p:blipFill>
        <p:spPr>
          <a:xfrm>
            <a:off x="9455245" y="106519"/>
            <a:ext cx="2659573" cy="1352825"/>
          </a:xfrm>
          <a:prstGeom prst="rect">
            <a:avLst/>
          </a:prstGeom>
        </p:spPr>
      </p:pic>
      <p:pic>
        <p:nvPicPr>
          <p:cNvPr id="5" name="Picture 4" descr="A truck driving down a street&#10;&#10;Description automatically generated">
            <a:extLst>
              <a:ext uri="{FF2B5EF4-FFF2-40B4-BE49-F238E27FC236}">
                <a16:creationId xmlns:a16="http://schemas.microsoft.com/office/drawing/2014/main" id="{EB5E08AA-52B7-461F-9EB7-0846A23775BA}"/>
              </a:ext>
            </a:extLst>
          </p:cNvPr>
          <p:cNvPicPr>
            <a:picLocks noChangeAspect="1"/>
          </p:cNvPicPr>
          <p:nvPr/>
        </p:nvPicPr>
        <p:blipFill>
          <a:blip r:embed="rId4"/>
          <a:stretch>
            <a:fillRect/>
          </a:stretch>
        </p:blipFill>
        <p:spPr>
          <a:xfrm>
            <a:off x="717555" y="2557462"/>
            <a:ext cx="2628900" cy="1743075"/>
          </a:xfrm>
          <a:prstGeom prst="rect">
            <a:avLst/>
          </a:prstGeom>
        </p:spPr>
      </p:pic>
      <p:pic>
        <p:nvPicPr>
          <p:cNvPr id="8" name="Picture 7" descr="A body of water&#10;&#10;Description automatically generated">
            <a:extLst>
              <a:ext uri="{FF2B5EF4-FFF2-40B4-BE49-F238E27FC236}">
                <a16:creationId xmlns:a16="http://schemas.microsoft.com/office/drawing/2014/main" id="{9377657C-BB6C-4D51-B82E-536F7D53B053}"/>
              </a:ext>
            </a:extLst>
          </p:cNvPr>
          <p:cNvPicPr>
            <a:picLocks noChangeAspect="1"/>
          </p:cNvPicPr>
          <p:nvPr/>
        </p:nvPicPr>
        <p:blipFill>
          <a:blip r:embed="rId5"/>
          <a:stretch>
            <a:fillRect/>
          </a:stretch>
        </p:blipFill>
        <p:spPr>
          <a:xfrm rot="5400000">
            <a:off x="2883925" y="1835210"/>
            <a:ext cx="4404950" cy="3303712"/>
          </a:xfrm>
          <a:prstGeom prst="rect">
            <a:avLst/>
          </a:prstGeom>
        </p:spPr>
      </p:pic>
      <p:pic>
        <p:nvPicPr>
          <p:cNvPr id="2050" name="Picture 2" descr="Related image">
            <a:extLst>
              <a:ext uri="{FF2B5EF4-FFF2-40B4-BE49-F238E27FC236}">
                <a16:creationId xmlns:a16="http://schemas.microsoft.com/office/drawing/2014/main" id="{84D51E04-2D30-461A-AACA-999804D7A10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13426"/>
          <a:stretch/>
        </p:blipFill>
        <p:spPr bwMode="auto">
          <a:xfrm>
            <a:off x="6826345" y="2472695"/>
            <a:ext cx="2659573" cy="172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9965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74200-B565-4CBE-A0BF-7909DE793C6F}"/>
              </a:ext>
            </a:extLst>
          </p:cNvPr>
          <p:cNvSpPr>
            <a:spLocks noGrp="1"/>
          </p:cNvSpPr>
          <p:nvPr>
            <p:ph type="ctrTitle"/>
          </p:nvPr>
        </p:nvSpPr>
        <p:spPr>
          <a:xfrm>
            <a:off x="845771" y="106519"/>
            <a:ext cx="8498254" cy="1352825"/>
          </a:xfrm>
        </p:spPr>
        <p:txBody>
          <a:bodyPr vert="horz" lIns="91440" tIns="45720" rIns="91440" bIns="45720" rtlCol="0" anchor="ctr" anchorCtr="1">
            <a:noAutofit/>
          </a:bodyPr>
          <a:lstStyle/>
          <a:p>
            <a:pPr algn="ctr"/>
            <a:r>
              <a:rPr lang="en-US" dirty="0">
                <a:latin typeface="Cocon Offc" panose="020B0504020101020102" pitchFamily="34" charset="0"/>
              </a:rPr>
              <a:t>A bit of preparation</a:t>
            </a:r>
          </a:p>
        </p:txBody>
      </p:sp>
      <p:sp>
        <p:nvSpPr>
          <p:cNvPr id="3" name="Subtitle 2">
            <a:extLst>
              <a:ext uri="{FF2B5EF4-FFF2-40B4-BE49-F238E27FC236}">
                <a16:creationId xmlns:a16="http://schemas.microsoft.com/office/drawing/2014/main" id="{5C02C95C-12CF-46BF-B626-C900C6C937B1}"/>
              </a:ext>
            </a:extLst>
          </p:cNvPr>
          <p:cNvSpPr>
            <a:spLocks noGrp="1"/>
          </p:cNvSpPr>
          <p:nvPr>
            <p:ph type="subTitle" idx="1"/>
          </p:nvPr>
        </p:nvSpPr>
        <p:spPr>
          <a:xfrm>
            <a:off x="1168953" y="1594885"/>
            <a:ext cx="8793754" cy="4858402"/>
          </a:xfrm>
        </p:spPr>
        <p:txBody>
          <a:bodyPr vert="horz" lIns="91440" tIns="45720" rIns="91440" bIns="45720" rtlCol="0">
            <a:normAutofit/>
          </a:bodyPr>
          <a:lstStyle/>
          <a:p>
            <a:pPr algn="ctr">
              <a:lnSpc>
                <a:spcPct val="110000"/>
              </a:lnSpc>
            </a:pPr>
            <a:r>
              <a:rPr lang="en-GB" sz="3200" b="1" dirty="0">
                <a:latin typeface="Noto Sans" panose="020B0502040504020204" pitchFamily="34" charset="0"/>
                <a:ea typeface="Noto Sans" panose="020B0502040504020204" pitchFamily="34" charset="0"/>
              </a:rPr>
              <a:t>In the spirit of planning</a:t>
            </a:r>
          </a:p>
          <a:p>
            <a:pPr algn="ctr">
              <a:lnSpc>
                <a:spcPct val="110000"/>
              </a:lnSpc>
            </a:pPr>
            <a:r>
              <a:rPr lang="en-GB" sz="3200" b="1" dirty="0">
                <a:solidFill>
                  <a:srgbClr val="004B93"/>
                </a:solidFill>
                <a:latin typeface="Noto Sans" panose="020B0502040504020204" pitchFamily="34" charset="0"/>
                <a:ea typeface="Noto Sans" panose="020B0502040504020204" pitchFamily="34" charset="0"/>
              </a:rPr>
              <a:t>Session 2 </a:t>
            </a:r>
          </a:p>
          <a:p>
            <a:pPr algn="ctr">
              <a:lnSpc>
                <a:spcPct val="110000"/>
              </a:lnSpc>
            </a:pPr>
            <a:r>
              <a:rPr lang="en-GB" sz="3200" dirty="0">
                <a:solidFill>
                  <a:srgbClr val="004B93"/>
                </a:solidFill>
                <a:latin typeface="Noto Sans" panose="020B0502040504020204" pitchFamily="34" charset="0"/>
                <a:ea typeface="Noto Sans" panose="020B0502040504020204" pitchFamily="34" charset="0"/>
              </a:rPr>
              <a:t>Inside the factory</a:t>
            </a:r>
          </a:p>
          <a:p>
            <a:pPr algn="ctr">
              <a:lnSpc>
                <a:spcPct val="110000"/>
              </a:lnSpc>
            </a:pPr>
            <a:endParaRPr lang="en-GB" dirty="0">
              <a:latin typeface="Noto Sans" panose="020B0502040504020204" pitchFamily="34" charset="0"/>
              <a:ea typeface="Noto Sans" panose="020B0502040504020204" pitchFamily="34" charset="0"/>
            </a:endParaRPr>
          </a:p>
          <a:p>
            <a:pPr algn="ctr">
              <a:lnSpc>
                <a:spcPct val="110000"/>
              </a:lnSpc>
            </a:pPr>
            <a:r>
              <a:rPr lang="en-GB" sz="1600" dirty="0">
                <a:latin typeface="Noto Sans" panose="020B0502040504020204" pitchFamily="34" charset="0"/>
                <a:ea typeface="Noto Sans" panose="020B0502040504020204" pitchFamily="34" charset="0"/>
              </a:rPr>
              <a:t>We will be joined for a Q&amp;A session to explore what the factory can do for you</a:t>
            </a:r>
          </a:p>
          <a:p>
            <a:pPr algn="ctr">
              <a:lnSpc>
                <a:spcPct val="110000"/>
              </a:lnSpc>
            </a:pPr>
            <a:endParaRPr lang="en-GB" sz="1600" dirty="0">
              <a:latin typeface="Noto Sans" panose="020B0502040504020204" pitchFamily="34" charset="0"/>
              <a:ea typeface="Noto Sans" panose="020B0502040504020204" pitchFamily="34" charset="0"/>
            </a:endParaRPr>
          </a:p>
          <a:p>
            <a:pPr algn="ctr">
              <a:lnSpc>
                <a:spcPct val="110000"/>
              </a:lnSpc>
            </a:pPr>
            <a:r>
              <a:rPr lang="en-GB" sz="1600" dirty="0">
                <a:latin typeface="Noto Sans" panose="020B0502040504020204" pitchFamily="34" charset="0"/>
                <a:ea typeface="Noto Sans" panose="020B0502040504020204" pitchFamily="34" charset="0"/>
              </a:rPr>
              <a:t>Geoff – Designer Sales Manager</a:t>
            </a:r>
          </a:p>
          <a:p>
            <a:pPr algn="ctr">
              <a:lnSpc>
                <a:spcPct val="110000"/>
              </a:lnSpc>
            </a:pPr>
            <a:r>
              <a:rPr lang="en-GB" sz="1600" dirty="0">
                <a:latin typeface="Noto Sans" panose="020B0502040504020204" pitchFamily="34" charset="0"/>
                <a:ea typeface="Noto Sans" panose="020B0502040504020204" pitchFamily="34" charset="0"/>
              </a:rPr>
              <a:t>Martin – Production Manager</a:t>
            </a:r>
          </a:p>
          <a:p>
            <a:pPr algn="ctr">
              <a:lnSpc>
                <a:spcPct val="110000"/>
              </a:lnSpc>
            </a:pPr>
            <a:r>
              <a:rPr lang="en-GB" sz="1600" dirty="0">
                <a:latin typeface="Noto Sans" panose="020B0502040504020204" pitchFamily="34" charset="0"/>
                <a:ea typeface="Noto Sans" panose="020B0502040504020204" pitchFamily="34" charset="0"/>
              </a:rPr>
              <a:t>So you can start formulating your thoughts for questions…</a:t>
            </a:r>
          </a:p>
          <a:p>
            <a:pPr algn="ctr">
              <a:lnSpc>
                <a:spcPct val="110000"/>
              </a:lnSpc>
            </a:pPr>
            <a:endParaRPr lang="en-US" sz="1600" dirty="0">
              <a:latin typeface="Noto Sans" panose="020B0502040504020204" pitchFamily="34" charset="0"/>
              <a:ea typeface="Noto Sans" panose="020B0502040504020204" pitchFamily="34" charset="0"/>
            </a:endParaRPr>
          </a:p>
        </p:txBody>
      </p:sp>
      <p:sp>
        <p:nvSpPr>
          <p:cNvPr id="35" name="Isosceles Triangle 34">
            <a:extLst>
              <a:ext uri="{FF2B5EF4-FFF2-40B4-BE49-F238E27FC236}">
                <a16:creationId xmlns:a16="http://schemas.microsoft.com/office/drawing/2014/main" id="{AA330523-F25B-4007-B3E5-ABB5637D1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E474793D-F584-4CB0-8FDF-5E224F330824}"/>
              </a:ext>
            </a:extLst>
          </p:cNvPr>
          <p:cNvSpPr/>
          <p:nvPr/>
        </p:nvSpPr>
        <p:spPr>
          <a:xfrm>
            <a:off x="9667269" y="5828853"/>
            <a:ext cx="2304991" cy="4949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Noto Sans" panose="020B0502040504020204" pitchFamily="34" charset="0"/>
                <a:ea typeface="Noto Sans" panose="020B0502040504020204" pitchFamily="34" charset="0"/>
              </a:rPr>
              <a:t>20 March 2019</a:t>
            </a:r>
          </a:p>
        </p:txBody>
      </p:sp>
      <p:pic>
        <p:nvPicPr>
          <p:cNvPr id="10" name="Picture 9">
            <a:extLst>
              <a:ext uri="{FF2B5EF4-FFF2-40B4-BE49-F238E27FC236}">
                <a16:creationId xmlns:a16="http://schemas.microsoft.com/office/drawing/2014/main" id="{BFE8309F-32C1-4FB2-A67B-C1E37DDB709E}"/>
              </a:ext>
            </a:extLst>
          </p:cNvPr>
          <p:cNvPicPr>
            <a:picLocks noChangeAspect="1"/>
          </p:cNvPicPr>
          <p:nvPr/>
        </p:nvPicPr>
        <p:blipFill>
          <a:blip r:embed="rId2"/>
          <a:stretch>
            <a:fillRect/>
          </a:stretch>
        </p:blipFill>
        <p:spPr>
          <a:xfrm>
            <a:off x="82896" y="5337542"/>
            <a:ext cx="1086056" cy="1477589"/>
          </a:xfrm>
          <a:prstGeom prst="rect">
            <a:avLst/>
          </a:prstGeom>
        </p:spPr>
      </p:pic>
      <p:pic>
        <p:nvPicPr>
          <p:cNvPr id="11" name="Picture 10">
            <a:extLst>
              <a:ext uri="{FF2B5EF4-FFF2-40B4-BE49-F238E27FC236}">
                <a16:creationId xmlns:a16="http://schemas.microsoft.com/office/drawing/2014/main" id="{1E31F7C4-D161-4369-8E91-0C04932A1AB0}"/>
              </a:ext>
            </a:extLst>
          </p:cNvPr>
          <p:cNvPicPr>
            <a:picLocks noChangeAspect="1"/>
          </p:cNvPicPr>
          <p:nvPr/>
        </p:nvPicPr>
        <p:blipFill>
          <a:blip r:embed="rId3"/>
          <a:stretch>
            <a:fillRect/>
          </a:stretch>
        </p:blipFill>
        <p:spPr>
          <a:xfrm>
            <a:off x="9455245" y="106519"/>
            <a:ext cx="2659573" cy="1352825"/>
          </a:xfrm>
          <a:prstGeom prst="rect">
            <a:avLst/>
          </a:prstGeom>
        </p:spPr>
      </p:pic>
    </p:spTree>
    <p:extLst>
      <p:ext uri="{BB962C8B-B14F-4D97-AF65-F5344CB8AC3E}">
        <p14:creationId xmlns:p14="http://schemas.microsoft.com/office/powerpoint/2010/main" val="741493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74200-B565-4CBE-A0BF-7909DE793C6F}"/>
              </a:ext>
            </a:extLst>
          </p:cNvPr>
          <p:cNvSpPr>
            <a:spLocks noGrp="1"/>
          </p:cNvSpPr>
          <p:nvPr>
            <p:ph type="ctrTitle"/>
          </p:nvPr>
        </p:nvSpPr>
        <p:spPr>
          <a:xfrm>
            <a:off x="845771" y="106519"/>
            <a:ext cx="8498254" cy="1352825"/>
          </a:xfrm>
        </p:spPr>
        <p:txBody>
          <a:bodyPr vert="horz" lIns="91440" tIns="45720" rIns="91440" bIns="45720" rtlCol="0" anchor="ctr" anchorCtr="1">
            <a:noAutofit/>
          </a:bodyPr>
          <a:lstStyle/>
          <a:p>
            <a:pPr algn="ctr"/>
            <a:r>
              <a:rPr lang="en-US" dirty="0">
                <a:latin typeface="Cocon Offc" panose="020B0504020101020102" pitchFamily="34" charset="0"/>
              </a:rPr>
              <a:t>Factors we can influence</a:t>
            </a:r>
            <a:br>
              <a:rPr lang="en-US" dirty="0">
                <a:latin typeface="Cocon Offc" panose="020B0504020101020102" pitchFamily="34" charset="0"/>
              </a:rPr>
            </a:br>
            <a:r>
              <a:rPr lang="en-US" sz="2400" dirty="0">
                <a:solidFill>
                  <a:srgbClr val="004B93"/>
                </a:solidFill>
                <a:latin typeface="Cocon Offc" panose="020B0504020101020102" pitchFamily="34" charset="0"/>
              </a:rPr>
              <a:t>Some thoughts:</a:t>
            </a:r>
            <a:endParaRPr lang="en-US" dirty="0">
              <a:solidFill>
                <a:srgbClr val="004B93"/>
              </a:solidFill>
              <a:latin typeface="Cocon Offc" panose="020B0504020101020102" pitchFamily="34" charset="0"/>
            </a:endParaRPr>
          </a:p>
        </p:txBody>
      </p:sp>
      <p:sp>
        <p:nvSpPr>
          <p:cNvPr id="3" name="Subtitle 2">
            <a:extLst>
              <a:ext uri="{FF2B5EF4-FFF2-40B4-BE49-F238E27FC236}">
                <a16:creationId xmlns:a16="http://schemas.microsoft.com/office/drawing/2014/main" id="{5C02C95C-12CF-46BF-B626-C900C6C937B1}"/>
              </a:ext>
            </a:extLst>
          </p:cNvPr>
          <p:cNvSpPr>
            <a:spLocks noGrp="1"/>
          </p:cNvSpPr>
          <p:nvPr>
            <p:ph type="subTitle" idx="1"/>
          </p:nvPr>
        </p:nvSpPr>
        <p:spPr>
          <a:xfrm>
            <a:off x="1073888" y="5828853"/>
            <a:ext cx="8710678" cy="637953"/>
          </a:xfrm>
        </p:spPr>
        <p:txBody>
          <a:bodyPr vert="horz" lIns="91440" tIns="45720" rIns="91440" bIns="45720" rtlCol="0">
            <a:noAutofit/>
          </a:bodyPr>
          <a:lstStyle/>
          <a:p>
            <a:pPr algn="ctr">
              <a:lnSpc>
                <a:spcPct val="110000"/>
              </a:lnSpc>
            </a:pPr>
            <a:r>
              <a:rPr lang="en-GB" sz="2800" b="1" dirty="0">
                <a:solidFill>
                  <a:srgbClr val="004B93"/>
                </a:solidFill>
                <a:latin typeface="Noto Sans" panose="020B0502040504020204" pitchFamily="34" charset="0"/>
                <a:ea typeface="Noto Sans" panose="020B0502040504020204" pitchFamily="34" charset="0"/>
              </a:rPr>
              <a:t>We can influence a number of factors, but…</a:t>
            </a:r>
            <a:endParaRPr lang="en-US" sz="2800" b="1" dirty="0">
              <a:solidFill>
                <a:srgbClr val="004B93"/>
              </a:solidFill>
              <a:latin typeface="Noto Sans" panose="020B0502040504020204" pitchFamily="34" charset="0"/>
              <a:ea typeface="Noto Sans" panose="020B0502040504020204" pitchFamily="34" charset="0"/>
            </a:endParaRPr>
          </a:p>
        </p:txBody>
      </p:sp>
      <p:sp>
        <p:nvSpPr>
          <p:cNvPr id="35" name="Isosceles Triangle 34">
            <a:extLst>
              <a:ext uri="{FF2B5EF4-FFF2-40B4-BE49-F238E27FC236}">
                <a16:creationId xmlns:a16="http://schemas.microsoft.com/office/drawing/2014/main" id="{AA330523-F25B-4007-B3E5-ABB5637D1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E474793D-F584-4CB0-8FDF-5E224F330824}"/>
              </a:ext>
            </a:extLst>
          </p:cNvPr>
          <p:cNvSpPr/>
          <p:nvPr/>
        </p:nvSpPr>
        <p:spPr>
          <a:xfrm>
            <a:off x="9667269" y="5828853"/>
            <a:ext cx="2304991" cy="4949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Noto Sans" panose="020B0502040504020204" pitchFamily="34" charset="0"/>
                <a:ea typeface="Noto Sans" panose="020B0502040504020204" pitchFamily="34" charset="0"/>
              </a:rPr>
              <a:t>20 March 2019</a:t>
            </a:r>
          </a:p>
        </p:txBody>
      </p:sp>
      <p:pic>
        <p:nvPicPr>
          <p:cNvPr id="10" name="Picture 9">
            <a:extLst>
              <a:ext uri="{FF2B5EF4-FFF2-40B4-BE49-F238E27FC236}">
                <a16:creationId xmlns:a16="http://schemas.microsoft.com/office/drawing/2014/main" id="{BFE8309F-32C1-4FB2-A67B-C1E37DDB709E}"/>
              </a:ext>
            </a:extLst>
          </p:cNvPr>
          <p:cNvPicPr>
            <a:picLocks noChangeAspect="1"/>
          </p:cNvPicPr>
          <p:nvPr/>
        </p:nvPicPr>
        <p:blipFill>
          <a:blip r:embed="rId2"/>
          <a:stretch>
            <a:fillRect/>
          </a:stretch>
        </p:blipFill>
        <p:spPr>
          <a:xfrm>
            <a:off x="82896" y="5337542"/>
            <a:ext cx="1086056" cy="1477589"/>
          </a:xfrm>
          <a:prstGeom prst="rect">
            <a:avLst/>
          </a:prstGeom>
        </p:spPr>
      </p:pic>
      <p:pic>
        <p:nvPicPr>
          <p:cNvPr id="11" name="Picture 10">
            <a:extLst>
              <a:ext uri="{FF2B5EF4-FFF2-40B4-BE49-F238E27FC236}">
                <a16:creationId xmlns:a16="http://schemas.microsoft.com/office/drawing/2014/main" id="{1E31F7C4-D161-4369-8E91-0C04932A1AB0}"/>
              </a:ext>
            </a:extLst>
          </p:cNvPr>
          <p:cNvPicPr>
            <a:picLocks noChangeAspect="1"/>
          </p:cNvPicPr>
          <p:nvPr/>
        </p:nvPicPr>
        <p:blipFill>
          <a:blip r:embed="rId3"/>
          <a:stretch>
            <a:fillRect/>
          </a:stretch>
        </p:blipFill>
        <p:spPr>
          <a:xfrm>
            <a:off x="9455245" y="106519"/>
            <a:ext cx="2659573" cy="1352825"/>
          </a:xfrm>
          <a:prstGeom prst="rect">
            <a:avLst/>
          </a:prstGeom>
        </p:spPr>
      </p:pic>
      <p:sp>
        <p:nvSpPr>
          <p:cNvPr id="12" name="Subtitle 2">
            <a:extLst>
              <a:ext uri="{FF2B5EF4-FFF2-40B4-BE49-F238E27FC236}">
                <a16:creationId xmlns:a16="http://schemas.microsoft.com/office/drawing/2014/main" id="{45BE72EE-05A0-4D26-8174-F62A56C0F6F3}"/>
              </a:ext>
            </a:extLst>
          </p:cNvPr>
          <p:cNvSpPr txBox="1">
            <a:spLocks/>
          </p:cNvSpPr>
          <p:nvPr/>
        </p:nvSpPr>
        <p:spPr>
          <a:xfrm>
            <a:off x="3064777" y="1738427"/>
            <a:ext cx="2708702" cy="4121401"/>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lnSpc>
                <a:spcPct val="110000"/>
              </a:lnSpc>
            </a:pPr>
            <a:r>
              <a:rPr lang="en-GB" dirty="0">
                <a:solidFill>
                  <a:schemeClr val="accent6">
                    <a:lumMod val="75000"/>
                  </a:schemeClr>
                </a:solidFill>
                <a:latin typeface="Noto Sans" panose="020B0502040504020204" pitchFamily="34" charset="0"/>
                <a:ea typeface="Noto Sans" panose="020B0502040504020204" pitchFamily="34" charset="0"/>
              </a:rPr>
              <a:t>Access</a:t>
            </a:r>
          </a:p>
          <a:p>
            <a:pPr algn="l">
              <a:lnSpc>
                <a:spcPct val="110000"/>
              </a:lnSpc>
            </a:pPr>
            <a:r>
              <a:rPr lang="en-GB" dirty="0">
                <a:solidFill>
                  <a:schemeClr val="accent6">
                    <a:lumMod val="75000"/>
                  </a:schemeClr>
                </a:solidFill>
                <a:latin typeface="Noto Sans" panose="020B0502040504020204" pitchFamily="34" charset="0"/>
                <a:ea typeface="Noto Sans" panose="020B0502040504020204" pitchFamily="34" charset="0"/>
              </a:rPr>
              <a:t>Aspirations &amp; expectations</a:t>
            </a:r>
          </a:p>
          <a:p>
            <a:pPr algn="l">
              <a:lnSpc>
                <a:spcPct val="110000"/>
              </a:lnSpc>
            </a:pPr>
            <a:r>
              <a:rPr lang="en-GB" dirty="0">
                <a:solidFill>
                  <a:schemeClr val="accent6">
                    <a:lumMod val="75000"/>
                  </a:schemeClr>
                </a:solidFill>
                <a:latin typeface="Noto Sans" panose="020B0502040504020204" pitchFamily="34" charset="0"/>
                <a:ea typeface="Noto Sans" panose="020B0502040504020204" pitchFamily="34" charset="0"/>
              </a:rPr>
              <a:t>Availability</a:t>
            </a:r>
          </a:p>
          <a:p>
            <a:pPr algn="l">
              <a:lnSpc>
                <a:spcPct val="110000"/>
              </a:lnSpc>
            </a:pPr>
            <a:r>
              <a:rPr lang="en-GB" dirty="0">
                <a:solidFill>
                  <a:schemeClr val="accent6">
                    <a:lumMod val="75000"/>
                  </a:schemeClr>
                </a:solidFill>
                <a:latin typeface="Noto Sans" panose="020B0502040504020204" pitchFamily="34" charset="0"/>
                <a:ea typeface="Noto Sans" panose="020B0502040504020204" pitchFamily="34" charset="0"/>
              </a:rPr>
              <a:t>Budget</a:t>
            </a:r>
          </a:p>
          <a:p>
            <a:pPr algn="l">
              <a:lnSpc>
                <a:spcPct val="110000"/>
              </a:lnSpc>
            </a:pPr>
            <a:r>
              <a:rPr lang="en-GB" dirty="0">
                <a:solidFill>
                  <a:schemeClr val="accent6">
                    <a:lumMod val="75000"/>
                  </a:schemeClr>
                </a:solidFill>
                <a:latin typeface="Noto Sans" panose="020B0502040504020204" pitchFamily="34" charset="0"/>
                <a:ea typeface="Noto Sans" panose="020B0502040504020204" pitchFamily="34" charset="0"/>
              </a:rPr>
              <a:t>Lead times</a:t>
            </a:r>
          </a:p>
          <a:p>
            <a:pPr algn="l">
              <a:lnSpc>
                <a:spcPct val="110000"/>
              </a:lnSpc>
            </a:pPr>
            <a:r>
              <a:rPr lang="en-GB" dirty="0">
                <a:solidFill>
                  <a:schemeClr val="accent6">
                    <a:lumMod val="75000"/>
                  </a:schemeClr>
                </a:solidFill>
                <a:latin typeface="Noto Sans" panose="020B0502040504020204" pitchFamily="34" charset="0"/>
                <a:ea typeface="Noto Sans" panose="020B0502040504020204" pitchFamily="34" charset="0"/>
              </a:rPr>
              <a:t>Local environment</a:t>
            </a:r>
          </a:p>
          <a:p>
            <a:pPr algn="l">
              <a:lnSpc>
                <a:spcPct val="110000"/>
              </a:lnSpc>
            </a:pPr>
            <a:r>
              <a:rPr lang="en-GB" dirty="0">
                <a:solidFill>
                  <a:schemeClr val="accent6">
                    <a:lumMod val="75000"/>
                  </a:schemeClr>
                </a:solidFill>
                <a:latin typeface="Noto Sans" panose="020B0502040504020204" pitchFamily="34" charset="0"/>
                <a:ea typeface="Noto Sans" panose="020B0502040504020204" pitchFamily="34" charset="0"/>
              </a:rPr>
              <a:t>Planting seasons</a:t>
            </a:r>
          </a:p>
          <a:p>
            <a:pPr algn="l">
              <a:lnSpc>
                <a:spcPct val="110000"/>
              </a:lnSpc>
            </a:pPr>
            <a:r>
              <a:rPr lang="en-GB" dirty="0">
                <a:solidFill>
                  <a:schemeClr val="accent6">
                    <a:lumMod val="75000"/>
                  </a:schemeClr>
                </a:solidFill>
                <a:latin typeface="Noto Sans" panose="020B0502040504020204" pitchFamily="34" charset="0"/>
                <a:ea typeface="Noto Sans" panose="020B0502040504020204" pitchFamily="34" charset="0"/>
              </a:rPr>
              <a:t>Specification</a:t>
            </a:r>
          </a:p>
          <a:p>
            <a:pPr algn="l">
              <a:lnSpc>
                <a:spcPct val="110000"/>
              </a:lnSpc>
            </a:pPr>
            <a:r>
              <a:rPr lang="en-GB" dirty="0">
                <a:solidFill>
                  <a:schemeClr val="accent6">
                    <a:lumMod val="75000"/>
                  </a:schemeClr>
                </a:solidFill>
                <a:latin typeface="Noto Sans" panose="020B0502040504020204" pitchFamily="34" charset="0"/>
                <a:ea typeface="Noto Sans" panose="020B0502040504020204" pitchFamily="34" charset="0"/>
              </a:rPr>
              <a:t>Terms &amp; Conditions</a:t>
            </a:r>
            <a:endParaRPr lang="en-GB" sz="900" dirty="0">
              <a:solidFill>
                <a:schemeClr val="accent6">
                  <a:lumMod val="75000"/>
                </a:schemeClr>
              </a:solidFill>
              <a:latin typeface="Noto Sans" panose="020B0502040504020204" pitchFamily="34" charset="0"/>
              <a:ea typeface="Noto Sans" panose="020B0502040504020204" pitchFamily="34" charset="0"/>
            </a:endParaRPr>
          </a:p>
        </p:txBody>
      </p:sp>
      <p:pic>
        <p:nvPicPr>
          <p:cNvPr id="2056" name="Picture 8" descr="Image result for picture of a tree in the summer/winter">
            <a:extLst>
              <a:ext uri="{FF2B5EF4-FFF2-40B4-BE49-F238E27FC236}">
                <a16:creationId xmlns:a16="http://schemas.microsoft.com/office/drawing/2014/main" id="{94DD92B3-61EE-4819-AB5D-441CFBC42E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3917" y="2256223"/>
            <a:ext cx="3781328" cy="251630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picture of an aspiration">
            <a:extLst>
              <a:ext uri="{FF2B5EF4-FFF2-40B4-BE49-F238E27FC236}">
                <a16:creationId xmlns:a16="http://schemas.microsoft.com/office/drawing/2014/main" id="{727FED20-11EE-4C79-A3AB-7CBD2166AF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4567" y="2011060"/>
            <a:ext cx="2120404" cy="1122162"/>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Image result for picture of terms and conditions">
            <a:extLst>
              <a:ext uri="{FF2B5EF4-FFF2-40B4-BE49-F238E27FC236}">
                <a16:creationId xmlns:a16="http://schemas.microsoft.com/office/drawing/2014/main" id="{1263F212-5317-4DAE-B153-26698A89A7F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4567" y="4434713"/>
            <a:ext cx="2120404" cy="908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9380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74200-B565-4CBE-A0BF-7909DE793C6F}"/>
              </a:ext>
            </a:extLst>
          </p:cNvPr>
          <p:cNvSpPr>
            <a:spLocks noGrp="1"/>
          </p:cNvSpPr>
          <p:nvPr>
            <p:ph type="ctrTitle"/>
          </p:nvPr>
        </p:nvSpPr>
        <p:spPr>
          <a:xfrm>
            <a:off x="845771" y="106519"/>
            <a:ext cx="8447153" cy="1336195"/>
          </a:xfrm>
        </p:spPr>
        <p:txBody>
          <a:bodyPr vert="horz" lIns="91440" tIns="45720" rIns="91440" bIns="45720" rtlCol="0" anchor="ctr" anchorCtr="1">
            <a:noAutofit/>
          </a:bodyPr>
          <a:lstStyle/>
          <a:p>
            <a:pPr algn="ctr"/>
            <a:r>
              <a:rPr lang="en-US" dirty="0">
                <a:latin typeface="Cocon Offc" panose="020B0504020101020102" pitchFamily="34" charset="0"/>
              </a:rPr>
              <a:t>…..some we can not</a:t>
            </a:r>
            <a:br>
              <a:rPr lang="en-US" dirty="0">
                <a:latin typeface="Cocon Offc" panose="020B0504020101020102" pitchFamily="34" charset="0"/>
              </a:rPr>
            </a:br>
            <a:r>
              <a:rPr lang="en-US" sz="2400" dirty="0">
                <a:solidFill>
                  <a:srgbClr val="004B93"/>
                </a:solidFill>
                <a:latin typeface="Cocon Offc" panose="020B0504020101020102" pitchFamily="34" charset="0"/>
              </a:rPr>
              <a:t>Our thoughts:</a:t>
            </a:r>
          </a:p>
        </p:txBody>
      </p:sp>
      <p:sp>
        <p:nvSpPr>
          <p:cNvPr id="3" name="Subtitle 2">
            <a:extLst>
              <a:ext uri="{FF2B5EF4-FFF2-40B4-BE49-F238E27FC236}">
                <a16:creationId xmlns:a16="http://schemas.microsoft.com/office/drawing/2014/main" id="{5C02C95C-12CF-46BF-B626-C900C6C937B1}"/>
              </a:ext>
            </a:extLst>
          </p:cNvPr>
          <p:cNvSpPr>
            <a:spLocks noGrp="1"/>
          </p:cNvSpPr>
          <p:nvPr>
            <p:ph type="subTitle" idx="1"/>
          </p:nvPr>
        </p:nvSpPr>
        <p:spPr>
          <a:xfrm>
            <a:off x="1052623" y="5828853"/>
            <a:ext cx="8867554" cy="637953"/>
          </a:xfrm>
        </p:spPr>
        <p:txBody>
          <a:bodyPr vert="horz" lIns="91440" tIns="45720" rIns="91440" bIns="45720" rtlCol="0">
            <a:noAutofit/>
          </a:bodyPr>
          <a:lstStyle/>
          <a:p>
            <a:pPr algn="ctr">
              <a:lnSpc>
                <a:spcPct val="110000"/>
              </a:lnSpc>
            </a:pPr>
            <a:r>
              <a:rPr lang="en-GB" sz="3200" b="1" dirty="0">
                <a:solidFill>
                  <a:srgbClr val="004B93"/>
                </a:solidFill>
                <a:latin typeface="Noto Sans" panose="020B0502040504020204" pitchFamily="34" charset="0"/>
                <a:ea typeface="Noto Sans" panose="020B0502040504020204" pitchFamily="34" charset="0"/>
              </a:rPr>
              <a:t>How we can work together………</a:t>
            </a:r>
            <a:endParaRPr lang="en-US" sz="3200" b="1" dirty="0">
              <a:solidFill>
                <a:srgbClr val="004B93"/>
              </a:solidFill>
              <a:latin typeface="Noto Sans" panose="020B0502040504020204" pitchFamily="34" charset="0"/>
              <a:ea typeface="Noto Sans" panose="020B0502040504020204" pitchFamily="34" charset="0"/>
            </a:endParaRPr>
          </a:p>
        </p:txBody>
      </p:sp>
      <p:sp>
        <p:nvSpPr>
          <p:cNvPr id="35" name="Isosceles Triangle 34">
            <a:extLst>
              <a:ext uri="{FF2B5EF4-FFF2-40B4-BE49-F238E27FC236}">
                <a16:creationId xmlns:a16="http://schemas.microsoft.com/office/drawing/2014/main" id="{AA330523-F25B-4007-B3E5-ABB5637D1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E474793D-F584-4CB0-8FDF-5E224F330824}"/>
              </a:ext>
            </a:extLst>
          </p:cNvPr>
          <p:cNvSpPr/>
          <p:nvPr/>
        </p:nvSpPr>
        <p:spPr>
          <a:xfrm>
            <a:off x="9667269" y="5828853"/>
            <a:ext cx="2304991" cy="4949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Noto Sans" panose="020B0502040504020204" pitchFamily="34" charset="0"/>
                <a:ea typeface="Noto Sans" panose="020B0502040504020204" pitchFamily="34" charset="0"/>
              </a:rPr>
              <a:t>20 March 2019</a:t>
            </a:r>
          </a:p>
        </p:txBody>
      </p:sp>
      <p:pic>
        <p:nvPicPr>
          <p:cNvPr id="10" name="Picture 9">
            <a:extLst>
              <a:ext uri="{FF2B5EF4-FFF2-40B4-BE49-F238E27FC236}">
                <a16:creationId xmlns:a16="http://schemas.microsoft.com/office/drawing/2014/main" id="{BFE8309F-32C1-4FB2-A67B-C1E37DDB709E}"/>
              </a:ext>
            </a:extLst>
          </p:cNvPr>
          <p:cNvPicPr>
            <a:picLocks noChangeAspect="1"/>
          </p:cNvPicPr>
          <p:nvPr/>
        </p:nvPicPr>
        <p:blipFill>
          <a:blip r:embed="rId2"/>
          <a:stretch>
            <a:fillRect/>
          </a:stretch>
        </p:blipFill>
        <p:spPr>
          <a:xfrm>
            <a:off x="82896" y="5337542"/>
            <a:ext cx="1086056" cy="1477589"/>
          </a:xfrm>
          <a:prstGeom prst="rect">
            <a:avLst/>
          </a:prstGeom>
        </p:spPr>
      </p:pic>
      <p:pic>
        <p:nvPicPr>
          <p:cNvPr id="11" name="Picture 10">
            <a:extLst>
              <a:ext uri="{FF2B5EF4-FFF2-40B4-BE49-F238E27FC236}">
                <a16:creationId xmlns:a16="http://schemas.microsoft.com/office/drawing/2014/main" id="{1E31F7C4-D161-4369-8E91-0C04932A1AB0}"/>
              </a:ext>
            </a:extLst>
          </p:cNvPr>
          <p:cNvPicPr>
            <a:picLocks noChangeAspect="1"/>
          </p:cNvPicPr>
          <p:nvPr/>
        </p:nvPicPr>
        <p:blipFill>
          <a:blip r:embed="rId3"/>
          <a:stretch>
            <a:fillRect/>
          </a:stretch>
        </p:blipFill>
        <p:spPr>
          <a:xfrm>
            <a:off x="9455245" y="106519"/>
            <a:ext cx="2659573" cy="1352825"/>
          </a:xfrm>
          <a:prstGeom prst="rect">
            <a:avLst/>
          </a:prstGeom>
        </p:spPr>
      </p:pic>
      <p:sp>
        <p:nvSpPr>
          <p:cNvPr id="12" name="Subtitle 2">
            <a:extLst>
              <a:ext uri="{FF2B5EF4-FFF2-40B4-BE49-F238E27FC236}">
                <a16:creationId xmlns:a16="http://schemas.microsoft.com/office/drawing/2014/main" id="{45BE72EE-05A0-4D26-8174-F62A56C0F6F3}"/>
              </a:ext>
            </a:extLst>
          </p:cNvPr>
          <p:cNvSpPr txBox="1">
            <a:spLocks/>
          </p:cNvSpPr>
          <p:nvPr/>
        </p:nvSpPr>
        <p:spPr>
          <a:xfrm>
            <a:off x="3064776" y="1995603"/>
            <a:ext cx="2613009" cy="3918314"/>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lnSpc>
                <a:spcPct val="110000"/>
              </a:lnSpc>
            </a:pPr>
            <a:r>
              <a:rPr lang="en-GB" dirty="0">
                <a:solidFill>
                  <a:schemeClr val="accent6">
                    <a:lumMod val="75000"/>
                  </a:schemeClr>
                </a:solidFill>
                <a:latin typeface="Noto Sans" panose="020B0502040504020204" pitchFamily="34" charset="0"/>
                <a:ea typeface="Noto Sans" panose="020B0502040504020204" pitchFamily="34" charset="0"/>
              </a:rPr>
              <a:t>Biosecurity</a:t>
            </a:r>
          </a:p>
          <a:p>
            <a:pPr algn="l">
              <a:lnSpc>
                <a:spcPct val="110000"/>
              </a:lnSpc>
            </a:pPr>
            <a:r>
              <a:rPr lang="en-GB" dirty="0">
                <a:solidFill>
                  <a:schemeClr val="accent6">
                    <a:lumMod val="75000"/>
                  </a:schemeClr>
                </a:solidFill>
                <a:latin typeface="Noto Sans" panose="020B0502040504020204" pitchFamily="34" charset="0"/>
                <a:ea typeface="Noto Sans" panose="020B0502040504020204" pitchFamily="34" charset="0"/>
              </a:rPr>
              <a:t>Movement restrictions</a:t>
            </a:r>
          </a:p>
          <a:p>
            <a:pPr algn="l">
              <a:lnSpc>
                <a:spcPct val="110000"/>
              </a:lnSpc>
            </a:pPr>
            <a:r>
              <a:rPr lang="en-GB" dirty="0">
                <a:solidFill>
                  <a:schemeClr val="accent6">
                    <a:lumMod val="75000"/>
                  </a:schemeClr>
                </a:solidFill>
                <a:latin typeface="Noto Sans" panose="020B0502040504020204" pitchFamily="34" charset="0"/>
                <a:ea typeface="Noto Sans" panose="020B0502040504020204" pitchFamily="34" charset="0"/>
              </a:rPr>
              <a:t>Planning restrictions</a:t>
            </a:r>
          </a:p>
          <a:p>
            <a:pPr algn="l">
              <a:lnSpc>
                <a:spcPct val="110000"/>
              </a:lnSpc>
            </a:pPr>
            <a:r>
              <a:rPr lang="en-GB" dirty="0">
                <a:solidFill>
                  <a:schemeClr val="accent6">
                    <a:lumMod val="75000"/>
                  </a:schemeClr>
                </a:solidFill>
                <a:latin typeface="Noto Sans" panose="020B0502040504020204" pitchFamily="34" charset="0"/>
                <a:ea typeface="Noto Sans" panose="020B0502040504020204" pitchFamily="34" charset="0"/>
              </a:rPr>
              <a:t>Provenance</a:t>
            </a:r>
          </a:p>
          <a:p>
            <a:pPr algn="l">
              <a:lnSpc>
                <a:spcPct val="110000"/>
              </a:lnSpc>
            </a:pPr>
            <a:r>
              <a:rPr lang="en-GB" dirty="0">
                <a:solidFill>
                  <a:schemeClr val="accent6">
                    <a:lumMod val="75000"/>
                  </a:schemeClr>
                </a:solidFill>
                <a:latin typeface="Noto Sans" panose="020B0502040504020204" pitchFamily="34" charset="0"/>
                <a:ea typeface="Noto Sans" panose="020B0502040504020204" pitchFamily="34" charset="0"/>
              </a:rPr>
              <a:t>Quarantine</a:t>
            </a:r>
          </a:p>
          <a:p>
            <a:pPr algn="l">
              <a:lnSpc>
                <a:spcPct val="110000"/>
              </a:lnSpc>
            </a:pPr>
            <a:r>
              <a:rPr lang="en-GB" dirty="0">
                <a:solidFill>
                  <a:schemeClr val="accent6">
                    <a:lumMod val="75000"/>
                  </a:schemeClr>
                </a:solidFill>
                <a:latin typeface="Noto Sans" panose="020B0502040504020204" pitchFamily="34" charset="0"/>
                <a:ea typeface="Noto Sans" panose="020B0502040504020204" pitchFamily="34" charset="0"/>
              </a:rPr>
              <a:t>Soils &amp; services</a:t>
            </a:r>
          </a:p>
          <a:p>
            <a:pPr algn="l">
              <a:lnSpc>
                <a:spcPct val="110000"/>
              </a:lnSpc>
            </a:pPr>
            <a:r>
              <a:rPr lang="en-GB" dirty="0">
                <a:solidFill>
                  <a:schemeClr val="accent6">
                    <a:lumMod val="75000"/>
                  </a:schemeClr>
                </a:solidFill>
                <a:latin typeface="Noto Sans" panose="020B0502040504020204" pitchFamily="34" charset="0"/>
                <a:ea typeface="Noto Sans" panose="020B0502040504020204" pitchFamily="34" charset="0"/>
              </a:rPr>
              <a:t>Space</a:t>
            </a:r>
          </a:p>
          <a:p>
            <a:pPr algn="l">
              <a:lnSpc>
                <a:spcPct val="110000"/>
              </a:lnSpc>
            </a:pPr>
            <a:r>
              <a:rPr lang="en-GB" dirty="0">
                <a:solidFill>
                  <a:schemeClr val="accent6">
                    <a:lumMod val="75000"/>
                  </a:schemeClr>
                </a:solidFill>
                <a:latin typeface="Noto Sans" panose="020B0502040504020204" pitchFamily="34" charset="0"/>
                <a:ea typeface="Noto Sans" panose="020B0502040504020204" pitchFamily="34" charset="0"/>
              </a:rPr>
              <a:t>Trading terms (Brexit)</a:t>
            </a:r>
            <a:endParaRPr lang="en-GB" sz="1000" dirty="0">
              <a:solidFill>
                <a:schemeClr val="accent6">
                  <a:lumMod val="75000"/>
                </a:schemeClr>
              </a:solidFill>
              <a:latin typeface="Noto Sans" panose="020B0502040504020204" pitchFamily="34" charset="0"/>
              <a:ea typeface="Noto Sans" panose="020B0502040504020204" pitchFamily="34" charset="0"/>
            </a:endParaRPr>
          </a:p>
        </p:txBody>
      </p:sp>
      <p:pic>
        <p:nvPicPr>
          <p:cNvPr id="3076" name="Picture 4" descr="Image result for picture of a plant with xylella">
            <a:extLst>
              <a:ext uri="{FF2B5EF4-FFF2-40B4-BE49-F238E27FC236}">
                <a16:creationId xmlns:a16="http://schemas.microsoft.com/office/drawing/2014/main" id="{9B46AD1A-B1BE-4CF1-85F9-5B8E2E83BD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5771" y="2070534"/>
            <a:ext cx="2124000" cy="140830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picture of operation stack m20">
            <a:extLst>
              <a:ext uri="{FF2B5EF4-FFF2-40B4-BE49-F238E27FC236}">
                <a16:creationId xmlns:a16="http://schemas.microsoft.com/office/drawing/2014/main" id="{B08A96CE-9263-4B8B-A9C7-824CE94826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771" y="4125433"/>
            <a:ext cx="2144521" cy="120093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fors logos">
            <a:extLst>
              <a:ext uri="{FF2B5EF4-FFF2-40B4-BE49-F238E27FC236}">
                <a16:creationId xmlns:a16="http://schemas.microsoft.com/office/drawing/2014/main" id="{0C333AB0-42FF-4227-AC4B-CE5797B3B2F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4952" y="3526626"/>
            <a:ext cx="1546158" cy="55102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age result for uk plant provenance plan">
            <a:extLst>
              <a:ext uri="{FF2B5EF4-FFF2-40B4-BE49-F238E27FC236}">
                <a16:creationId xmlns:a16="http://schemas.microsoft.com/office/drawing/2014/main" id="{B044CE3A-41B0-4BB7-91B2-CBBA328B8B3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2450" y="1206576"/>
            <a:ext cx="3392498" cy="4622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650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74200-B565-4CBE-A0BF-7909DE793C6F}"/>
              </a:ext>
            </a:extLst>
          </p:cNvPr>
          <p:cNvSpPr>
            <a:spLocks noGrp="1"/>
          </p:cNvSpPr>
          <p:nvPr>
            <p:ph type="ctrTitle"/>
          </p:nvPr>
        </p:nvSpPr>
        <p:spPr>
          <a:xfrm>
            <a:off x="845771" y="106519"/>
            <a:ext cx="8498254" cy="1352825"/>
          </a:xfrm>
        </p:spPr>
        <p:txBody>
          <a:bodyPr vert="horz" lIns="91440" tIns="45720" rIns="91440" bIns="45720" rtlCol="0" anchor="ctr" anchorCtr="1">
            <a:noAutofit/>
          </a:bodyPr>
          <a:lstStyle/>
          <a:p>
            <a:pPr algn="ctr"/>
            <a:r>
              <a:rPr lang="en-US" dirty="0">
                <a:latin typeface="Cocon Offc" panose="020B0504020101020102" pitchFamily="34" charset="0"/>
              </a:rPr>
              <a:t>Working together</a:t>
            </a:r>
            <a:br>
              <a:rPr lang="en-US" dirty="0">
                <a:latin typeface="Cocon Offc" panose="020B0504020101020102" pitchFamily="34" charset="0"/>
              </a:rPr>
            </a:br>
            <a:r>
              <a:rPr lang="en-US" sz="2400" dirty="0">
                <a:solidFill>
                  <a:srgbClr val="004B93"/>
                </a:solidFill>
                <a:latin typeface="Cocon Offc" panose="020B0504020101020102" pitchFamily="34" charset="0"/>
              </a:rPr>
              <a:t>An example</a:t>
            </a:r>
          </a:p>
        </p:txBody>
      </p:sp>
      <p:sp>
        <p:nvSpPr>
          <p:cNvPr id="3" name="Subtitle 2">
            <a:extLst>
              <a:ext uri="{FF2B5EF4-FFF2-40B4-BE49-F238E27FC236}">
                <a16:creationId xmlns:a16="http://schemas.microsoft.com/office/drawing/2014/main" id="{5C02C95C-12CF-46BF-B626-C900C6C937B1}"/>
              </a:ext>
            </a:extLst>
          </p:cNvPr>
          <p:cNvSpPr>
            <a:spLocks noGrp="1"/>
          </p:cNvSpPr>
          <p:nvPr>
            <p:ph type="subTitle" idx="1"/>
          </p:nvPr>
        </p:nvSpPr>
        <p:spPr>
          <a:xfrm>
            <a:off x="1424133" y="4989219"/>
            <a:ext cx="8243136" cy="1477588"/>
          </a:xfrm>
        </p:spPr>
        <p:txBody>
          <a:bodyPr vert="horz" lIns="91440" tIns="45720" rIns="91440" bIns="45720" rtlCol="0">
            <a:noAutofit/>
          </a:bodyPr>
          <a:lstStyle/>
          <a:p>
            <a:pPr algn="ctr">
              <a:lnSpc>
                <a:spcPct val="110000"/>
              </a:lnSpc>
            </a:pPr>
            <a:r>
              <a:rPr lang="en-GB" sz="3200" b="1" dirty="0">
                <a:solidFill>
                  <a:srgbClr val="004B93"/>
                </a:solidFill>
                <a:latin typeface="Noto Sans" panose="020B0502040504020204" pitchFamily="34" charset="0"/>
                <a:ea typeface="Noto Sans" panose="020B0502040504020204" pitchFamily="34" charset="0"/>
              </a:rPr>
              <a:t>Setting out measurable outcomes </a:t>
            </a:r>
          </a:p>
          <a:p>
            <a:pPr algn="ctr">
              <a:lnSpc>
                <a:spcPct val="110000"/>
              </a:lnSpc>
            </a:pPr>
            <a:r>
              <a:rPr lang="en-GB" sz="3200" b="1" dirty="0">
                <a:solidFill>
                  <a:srgbClr val="004B93"/>
                </a:solidFill>
                <a:latin typeface="Noto Sans" panose="020B0502040504020204" pitchFamily="34" charset="0"/>
                <a:ea typeface="Noto Sans" panose="020B0502040504020204" pitchFamily="34" charset="0"/>
              </a:rPr>
              <a:t>– the RAG system</a:t>
            </a:r>
            <a:endParaRPr lang="en-US" sz="3200" b="1" dirty="0">
              <a:solidFill>
                <a:srgbClr val="004B93"/>
              </a:solidFill>
              <a:latin typeface="Noto Sans" panose="020B0502040504020204" pitchFamily="34" charset="0"/>
              <a:ea typeface="Noto Sans" panose="020B0502040504020204" pitchFamily="34" charset="0"/>
            </a:endParaRPr>
          </a:p>
        </p:txBody>
      </p:sp>
      <p:sp>
        <p:nvSpPr>
          <p:cNvPr id="35" name="Isosceles Triangle 34">
            <a:extLst>
              <a:ext uri="{FF2B5EF4-FFF2-40B4-BE49-F238E27FC236}">
                <a16:creationId xmlns:a16="http://schemas.microsoft.com/office/drawing/2014/main" id="{AA330523-F25B-4007-B3E5-ABB5637D1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E474793D-F584-4CB0-8FDF-5E224F330824}"/>
              </a:ext>
            </a:extLst>
          </p:cNvPr>
          <p:cNvSpPr/>
          <p:nvPr/>
        </p:nvSpPr>
        <p:spPr>
          <a:xfrm>
            <a:off x="9667269" y="5828853"/>
            <a:ext cx="2304991" cy="4949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Noto Sans" panose="020B0502040504020204" pitchFamily="34" charset="0"/>
                <a:ea typeface="Noto Sans" panose="020B0502040504020204" pitchFamily="34" charset="0"/>
              </a:rPr>
              <a:t>20 March 2019</a:t>
            </a:r>
          </a:p>
        </p:txBody>
      </p:sp>
      <p:pic>
        <p:nvPicPr>
          <p:cNvPr id="10" name="Picture 9">
            <a:extLst>
              <a:ext uri="{FF2B5EF4-FFF2-40B4-BE49-F238E27FC236}">
                <a16:creationId xmlns:a16="http://schemas.microsoft.com/office/drawing/2014/main" id="{BFE8309F-32C1-4FB2-A67B-C1E37DDB709E}"/>
              </a:ext>
            </a:extLst>
          </p:cNvPr>
          <p:cNvPicPr>
            <a:picLocks noChangeAspect="1"/>
          </p:cNvPicPr>
          <p:nvPr/>
        </p:nvPicPr>
        <p:blipFill>
          <a:blip r:embed="rId2"/>
          <a:stretch>
            <a:fillRect/>
          </a:stretch>
        </p:blipFill>
        <p:spPr>
          <a:xfrm>
            <a:off x="82896" y="5337542"/>
            <a:ext cx="1086056" cy="1477589"/>
          </a:xfrm>
          <a:prstGeom prst="rect">
            <a:avLst/>
          </a:prstGeom>
        </p:spPr>
      </p:pic>
      <p:pic>
        <p:nvPicPr>
          <p:cNvPr id="11" name="Picture 10">
            <a:extLst>
              <a:ext uri="{FF2B5EF4-FFF2-40B4-BE49-F238E27FC236}">
                <a16:creationId xmlns:a16="http://schemas.microsoft.com/office/drawing/2014/main" id="{1E31F7C4-D161-4369-8E91-0C04932A1AB0}"/>
              </a:ext>
            </a:extLst>
          </p:cNvPr>
          <p:cNvPicPr>
            <a:picLocks noChangeAspect="1"/>
          </p:cNvPicPr>
          <p:nvPr/>
        </p:nvPicPr>
        <p:blipFill>
          <a:blip r:embed="rId3"/>
          <a:stretch>
            <a:fillRect/>
          </a:stretch>
        </p:blipFill>
        <p:spPr>
          <a:xfrm>
            <a:off x="9455245" y="106519"/>
            <a:ext cx="2659573" cy="1352825"/>
          </a:xfrm>
          <a:prstGeom prst="rect">
            <a:avLst/>
          </a:prstGeom>
        </p:spPr>
      </p:pic>
      <p:sp>
        <p:nvSpPr>
          <p:cNvPr id="4" name="Rectangle 3">
            <a:extLst>
              <a:ext uri="{FF2B5EF4-FFF2-40B4-BE49-F238E27FC236}">
                <a16:creationId xmlns:a16="http://schemas.microsoft.com/office/drawing/2014/main" id="{587602D9-AEAE-4790-992C-054AECB0ABFD}"/>
              </a:ext>
            </a:extLst>
          </p:cNvPr>
          <p:cNvSpPr/>
          <p:nvPr/>
        </p:nvSpPr>
        <p:spPr>
          <a:xfrm>
            <a:off x="1265274" y="1812430"/>
            <a:ext cx="8401995" cy="3139321"/>
          </a:xfrm>
          <a:prstGeom prst="rect">
            <a:avLst/>
          </a:prstGeom>
        </p:spPr>
        <p:txBody>
          <a:bodyPr wrap="square">
            <a:spAutoFit/>
          </a:bodyPr>
          <a:lstStyle/>
          <a:p>
            <a:r>
              <a:rPr lang="en-GB" dirty="0">
                <a:solidFill>
                  <a:schemeClr val="tx1">
                    <a:lumMod val="50000"/>
                    <a:lumOff val="50000"/>
                  </a:schemeClr>
                </a:solidFill>
                <a:latin typeface="Noto Sans" panose="020B0502040504020204" pitchFamily="34" charset="0"/>
                <a:ea typeface="Noto Sans" panose="020B0502040504020204" pitchFamily="34" charset="0"/>
              </a:rPr>
              <a:t>PALMSTEAD NURSERIES LTD: BIOSECURITY POLICY </a:t>
            </a:r>
          </a:p>
          <a:p>
            <a:endParaRPr lang="en-GB" dirty="0">
              <a:solidFill>
                <a:schemeClr val="tx1">
                  <a:lumMod val="50000"/>
                  <a:lumOff val="50000"/>
                </a:schemeClr>
              </a:solidFill>
              <a:latin typeface="Noto Sans" panose="020B0502040504020204" pitchFamily="34" charset="0"/>
              <a:ea typeface="Noto Sans" panose="020B0502040504020204" pitchFamily="34" charset="0"/>
            </a:endParaRPr>
          </a:p>
          <a:p>
            <a:r>
              <a:rPr lang="en-GB" dirty="0">
                <a:solidFill>
                  <a:schemeClr val="tx1">
                    <a:lumMod val="50000"/>
                    <a:lumOff val="50000"/>
                  </a:schemeClr>
                </a:solidFill>
                <a:latin typeface="Noto Sans" panose="020B0502040504020204" pitchFamily="34" charset="0"/>
                <a:ea typeface="Noto Sans" panose="020B0502040504020204" pitchFamily="34" charset="0"/>
              </a:rPr>
              <a:t>As importers of plant stock, </a:t>
            </a:r>
            <a:r>
              <a:rPr lang="en-GB" dirty="0" err="1">
                <a:solidFill>
                  <a:schemeClr val="tx1">
                    <a:lumMod val="50000"/>
                    <a:lumOff val="50000"/>
                  </a:schemeClr>
                </a:solidFill>
                <a:latin typeface="Noto Sans" panose="020B0502040504020204" pitchFamily="34" charset="0"/>
                <a:ea typeface="Noto Sans" panose="020B0502040504020204" pitchFamily="34" charset="0"/>
              </a:rPr>
              <a:t>Palmstead</a:t>
            </a:r>
            <a:r>
              <a:rPr lang="en-GB" dirty="0">
                <a:solidFill>
                  <a:schemeClr val="tx1">
                    <a:lumMod val="50000"/>
                    <a:lumOff val="50000"/>
                  </a:schemeClr>
                </a:solidFill>
                <a:latin typeface="Noto Sans" panose="020B0502040504020204" pitchFamily="34" charset="0"/>
                <a:ea typeface="Noto Sans" panose="020B0502040504020204" pitchFamily="34" charset="0"/>
              </a:rPr>
              <a:t> Nurseries Ltd (PNL) recognise our responsibility to protect the environment from known and future threats from pests and diseases. </a:t>
            </a:r>
          </a:p>
          <a:p>
            <a:endParaRPr lang="en-GB" dirty="0">
              <a:solidFill>
                <a:schemeClr val="tx1">
                  <a:lumMod val="50000"/>
                  <a:lumOff val="50000"/>
                </a:schemeClr>
              </a:solidFill>
              <a:latin typeface="Noto Sans" panose="020B0502040504020204" pitchFamily="34" charset="0"/>
              <a:ea typeface="Noto Sans" panose="020B0502040504020204" pitchFamily="34" charset="0"/>
            </a:endParaRPr>
          </a:p>
          <a:p>
            <a:r>
              <a:rPr lang="en-GB" dirty="0">
                <a:solidFill>
                  <a:schemeClr val="tx1">
                    <a:lumMod val="50000"/>
                    <a:lumOff val="50000"/>
                  </a:schemeClr>
                </a:solidFill>
                <a:latin typeface="Noto Sans" panose="020B0502040504020204" pitchFamily="34" charset="0"/>
                <a:ea typeface="Noto Sans" panose="020B0502040504020204" pitchFamily="34" charset="0"/>
              </a:rPr>
              <a:t>Our policy is designed to be flexible, easy to revise when circumstances change and will be reviewed annually.  The policy is designed to be inclusive of our clients, suppliers and industry partners. </a:t>
            </a:r>
          </a:p>
          <a:p>
            <a:endParaRPr lang="en-GB" dirty="0">
              <a:solidFill>
                <a:schemeClr val="tx1">
                  <a:lumMod val="50000"/>
                  <a:lumOff val="50000"/>
                </a:schemeClr>
              </a:solidFill>
              <a:latin typeface="Noto Sans" panose="020B0502040504020204" pitchFamily="34" charset="0"/>
              <a:ea typeface="Noto Sans" panose="020B0502040504020204" pitchFamily="34" charset="0"/>
            </a:endParaRPr>
          </a:p>
          <a:p>
            <a:r>
              <a:rPr lang="en-GB" dirty="0" err="1">
                <a:solidFill>
                  <a:schemeClr val="tx1">
                    <a:lumMod val="50000"/>
                    <a:lumOff val="50000"/>
                  </a:schemeClr>
                </a:solidFill>
                <a:latin typeface="Noto Sans" panose="020B0502040504020204" pitchFamily="34" charset="0"/>
                <a:ea typeface="Noto Sans" panose="020B0502040504020204" pitchFamily="34" charset="0"/>
              </a:rPr>
              <a:t>Palmstead</a:t>
            </a:r>
            <a:r>
              <a:rPr lang="en-GB" dirty="0">
                <a:solidFill>
                  <a:schemeClr val="tx1">
                    <a:lumMod val="50000"/>
                    <a:lumOff val="50000"/>
                  </a:schemeClr>
                </a:solidFill>
                <a:latin typeface="Noto Sans" panose="020B0502040504020204" pitchFamily="34" charset="0"/>
                <a:ea typeface="Noto Sans" panose="020B0502040504020204" pitchFamily="34" charset="0"/>
              </a:rPr>
              <a:t> Nurseries Ltd will: …………….</a:t>
            </a:r>
          </a:p>
        </p:txBody>
      </p:sp>
    </p:spTree>
    <p:extLst>
      <p:ext uri="{BB962C8B-B14F-4D97-AF65-F5344CB8AC3E}">
        <p14:creationId xmlns:p14="http://schemas.microsoft.com/office/powerpoint/2010/main" val="4223134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74200-B565-4CBE-A0BF-7909DE793C6F}"/>
              </a:ext>
            </a:extLst>
          </p:cNvPr>
          <p:cNvSpPr>
            <a:spLocks noGrp="1"/>
          </p:cNvSpPr>
          <p:nvPr>
            <p:ph type="ctrTitle"/>
          </p:nvPr>
        </p:nvSpPr>
        <p:spPr>
          <a:xfrm>
            <a:off x="845771" y="106519"/>
            <a:ext cx="8481258" cy="1352825"/>
          </a:xfrm>
        </p:spPr>
        <p:txBody>
          <a:bodyPr vert="horz" lIns="91440" tIns="45720" rIns="91440" bIns="45720" rtlCol="0" anchor="ctr" anchorCtr="1">
            <a:noAutofit/>
          </a:bodyPr>
          <a:lstStyle/>
          <a:p>
            <a:pPr algn="ctr"/>
            <a:r>
              <a:rPr lang="en-US" dirty="0">
                <a:latin typeface="Cocon Offc" panose="020B0504020101020102" pitchFamily="34" charset="0"/>
              </a:rPr>
              <a:t>What do we expect from the pot spec?</a:t>
            </a:r>
          </a:p>
        </p:txBody>
      </p:sp>
      <p:sp>
        <p:nvSpPr>
          <p:cNvPr id="3" name="Subtitle 2">
            <a:extLst>
              <a:ext uri="{FF2B5EF4-FFF2-40B4-BE49-F238E27FC236}">
                <a16:creationId xmlns:a16="http://schemas.microsoft.com/office/drawing/2014/main" id="{5C02C95C-12CF-46BF-B626-C900C6C937B1}"/>
              </a:ext>
            </a:extLst>
          </p:cNvPr>
          <p:cNvSpPr>
            <a:spLocks noGrp="1"/>
          </p:cNvSpPr>
          <p:nvPr>
            <p:ph type="subTitle" idx="1"/>
          </p:nvPr>
        </p:nvSpPr>
        <p:spPr>
          <a:xfrm>
            <a:off x="1168951" y="2035527"/>
            <a:ext cx="8687429" cy="4056930"/>
          </a:xfrm>
        </p:spPr>
        <p:txBody>
          <a:bodyPr vert="horz" lIns="91440" tIns="45720" rIns="91440" bIns="45720" rtlCol="0">
            <a:normAutofit/>
          </a:bodyPr>
          <a:lstStyle/>
          <a:p>
            <a:pPr algn="l">
              <a:lnSpc>
                <a:spcPct val="110000"/>
              </a:lnSpc>
            </a:pPr>
            <a:r>
              <a:rPr lang="en-GB" dirty="0">
                <a:solidFill>
                  <a:srgbClr val="004B93"/>
                </a:solidFill>
                <a:latin typeface="Noto Sans" panose="020B0502040504020204" pitchFamily="34" charset="0"/>
                <a:ea typeface="Noto Sans" panose="020B0502040504020204" pitchFamily="34" charset="0"/>
              </a:rPr>
              <a:t>Pot and plant sizes have been defined by the National Plant Specification. Using a range of sizes, the design can provide impact and maturity to a planting scheme within budgets.  Does the pot size influence plant size?</a:t>
            </a:r>
          </a:p>
          <a:p>
            <a:pPr algn="l">
              <a:lnSpc>
                <a:spcPct val="110000"/>
              </a:lnSpc>
            </a:pPr>
            <a:r>
              <a:rPr lang="en-GB" dirty="0">
                <a:solidFill>
                  <a:schemeClr val="accent6">
                    <a:lumMod val="75000"/>
                  </a:schemeClr>
                </a:solidFill>
                <a:latin typeface="Noto Sans" panose="020B0502040504020204" pitchFamily="34" charset="0"/>
                <a:ea typeface="Noto Sans" panose="020B0502040504020204" pitchFamily="34" charset="0"/>
              </a:rPr>
              <a:t>Common pot sizes used in specifications</a:t>
            </a:r>
          </a:p>
          <a:p>
            <a:pPr marL="285750" indent="-285750" algn="l">
              <a:lnSpc>
                <a:spcPct val="110000"/>
              </a:lnSpc>
              <a:buFont typeface="Wingdings" panose="05000000000000000000" pitchFamily="2" charset="2"/>
              <a:buChar char="Ø"/>
            </a:pPr>
            <a:r>
              <a:rPr lang="en-GB" sz="1400" dirty="0">
                <a:solidFill>
                  <a:schemeClr val="accent6">
                    <a:lumMod val="75000"/>
                  </a:schemeClr>
                </a:solidFill>
                <a:latin typeface="Noto Sans" panose="020B0502040504020204" pitchFamily="34" charset="0"/>
                <a:ea typeface="Noto Sans" panose="020B0502040504020204" pitchFamily="34" charset="0"/>
              </a:rPr>
              <a:t>9 cm		-	Bulbs, spring planting of herbaceous, aquatics</a:t>
            </a:r>
          </a:p>
          <a:p>
            <a:pPr marL="285750" indent="-285750" algn="l">
              <a:lnSpc>
                <a:spcPct val="110000"/>
              </a:lnSpc>
              <a:buFont typeface="Wingdings" panose="05000000000000000000" pitchFamily="2" charset="2"/>
              <a:buChar char="Ø"/>
            </a:pPr>
            <a:r>
              <a:rPr lang="en-GB" sz="1400" dirty="0">
                <a:solidFill>
                  <a:schemeClr val="accent6">
                    <a:lumMod val="75000"/>
                  </a:schemeClr>
                </a:solidFill>
                <a:latin typeface="Noto Sans" panose="020B0502040504020204" pitchFamily="34" charset="0"/>
                <a:ea typeface="Noto Sans" panose="020B0502040504020204" pitchFamily="34" charset="0"/>
              </a:rPr>
              <a:t>2/3 litre	-	Ideal for bulk and drift planting	</a:t>
            </a:r>
          </a:p>
          <a:p>
            <a:pPr marL="285750" indent="-285750" algn="l">
              <a:lnSpc>
                <a:spcPct val="110000"/>
              </a:lnSpc>
              <a:buFont typeface="Wingdings" panose="05000000000000000000" pitchFamily="2" charset="2"/>
              <a:buChar char="Ø"/>
            </a:pPr>
            <a:r>
              <a:rPr lang="en-GB" sz="1400" dirty="0">
                <a:solidFill>
                  <a:schemeClr val="accent6">
                    <a:lumMod val="75000"/>
                  </a:schemeClr>
                </a:solidFill>
                <a:latin typeface="Noto Sans" panose="020B0502040504020204" pitchFamily="34" charset="0"/>
                <a:ea typeface="Noto Sans" panose="020B0502040504020204" pitchFamily="34" charset="0"/>
              </a:rPr>
              <a:t>5 litre		-	Increasing popularity replacing some 2/3 litre lines</a:t>
            </a:r>
          </a:p>
          <a:p>
            <a:pPr marL="285750" indent="-285750" algn="l">
              <a:lnSpc>
                <a:spcPct val="110000"/>
              </a:lnSpc>
              <a:buFont typeface="Wingdings" panose="05000000000000000000" pitchFamily="2" charset="2"/>
              <a:buChar char="Ø"/>
            </a:pPr>
            <a:r>
              <a:rPr lang="en-GB" sz="1400" dirty="0">
                <a:solidFill>
                  <a:schemeClr val="accent6">
                    <a:lumMod val="75000"/>
                  </a:schemeClr>
                </a:solidFill>
                <a:latin typeface="Noto Sans" panose="020B0502040504020204" pitchFamily="34" charset="0"/>
                <a:ea typeface="Noto Sans" panose="020B0502040504020204" pitchFamily="34" charset="0"/>
              </a:rPr>
              <a:t>10 litre		-	Provides impact/structure in larger numbers</a:t>
            </a:r>
          </a:p>
          <a:p>
            <a:pPr marL="285750" indent="-285750" algn="l">
              <a:lnSpc>
                <a:spcPct val="110000"/>
              </a:lnSpc>
              <a:buFont typeface="Wingdings" panose="05000000000000000000" pitchFamily="2" charset="2"/>
              <a:buChar char="Ø"/>
            </a:pPr>
            <a:r>
              <a:rPr lang="en-GB" sz="1400" dirty="0">
                <a:solidFill>
                  <a:schemeClr val="accent6">
                    <a:lumMod val="75000"/>
                  </a:schemeClr>
                </a:solidFill>
                <a:latin typeface="Noto Sans" panose="020B0502040504020204" pitchFamily="34" charset="0"/>
                <a:ea typeface="Noto Sans" panose="020B0502040504020204" pitchFamily="34" charset="0"/>
              </a:rPr>
              <a:t>15 litre		-	Intermediate size offering specimens on a budget</a:t>
            </a:r>
          </a:p>
          <a:p>
            <a:pPr marL="285750" indent="-285750" algn="l">
              <a:lnSpc>
                <a:spcPct val="110000"/>
              </a:lnSpc>
              <a:buFont typeface="Wingdings" panose="05000000000000000000" pitchFamily="2" charset="2"/>
              <a:buChar char="Ø"/>
            </a:pPr>
            <a:r>
              <a:rPr lang="en-GB" sz="1400" dirty="0">
                <a:solidFill>
                  <a:schemeClr val="accent6">
                    <a:lumMod val="75000"/>
                  </a:schemeClr>
                </a:solidFill>
                <a:latin typeface="Noto Sans" panose="020B0502040504020204" pitchFamily="34" charset="0"/>
                <a:ea typeface="Noto Sans" panose="020B0502040504020204" pitchFamily="34" charset="0"/>
              </a:rPr>
              <a:t>25 litre		-	The large plant providing focal points</a:t>
            </a:r>
          </a:p>
          <a:p>
            <a:pPr marL="285750" indent="-285750" algn="l">
              <a:lnSpc>
                <a:spcPct val="110000"/>
              </a:lnSpc>
              <a:buFont typeface="Wingdings" panose="05000000000000000000" pitchFamily="2" charset="2"/>
              <a:buChar char="Ø"/>
            </a:pPr>
            <a:r>
              <a:rPr lang="en-GB" sz="1400" dirty="0">
                <a:solidFill>
                  <a:schemeClr val="accent6">
                    <a:lumMod val="75000"/>
                  </a:schemeClr>
                </a:solidFill>
                <a:latin typeface="Noto Sans" panose="020B0502040504020204" pitchFamily="34" charset="0"/>
                <a:ea typeface="Noto Sans" panose="020B0502040504020204" pitchFamily="34" charset="0"/>
              </a:rPr>
              <a:t>Specimens 	-	Providing maturity to the scheme</a:t>
            </a:r>
          </a:p>
          <a:p>
            <a:pPr marL="285750" indent="-285750" algn="l">
              <a:lnSpc>
                <a:spcPct val="110000"/>
              </a:lnSpc>
              <a:buFont typeface="Wingdings" panose="05000000000000000000" pitchFamily="2" charset="2"/>
              <a:buChar char="Ø"/>
            </a:pPr>
            <a:endParaRPr lang="en-GB" sz="1400" dirty="0">
              <a:solidFill>
                <a:schemeClr val="accent6">
                  <a:lumMod val="75000"/>
                </a:schemeClr>
              </a:solidFill>
              <a:latin typeface="Noto Sans" panose="020B0502040504020204" pitchFamily="34" charset="0"/>
              <a:ea typeface="Noto Sans" panose="020B0502040504020204" pitchFamily="34" charset="0"/>
            </a:endParaRPr>
          </a:p>
        </p:txBody>
      </p:sp>
      <p:sp>
        <p:nvSpPr>
          <p:cNvPr id="35" name="Isosceles Triangle 34">
            <a:extLst>
              <a:ext uri="{FF2B5EF4-FFF2-40B4-BE49-F238E27FC236}">
                <a16:creationId xmlns:a16="http://schemas.microsoft.com/office/drawing/2014/main" id="{AA330523-F25B-4007-B3E5-ABB5637D1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E474793D-F584-4CB0-8FDF-5E224F330824}"/>
              </a:ext>
            </a:extLst>
          </p:cNvPr>
          <p:cNvSpPr/>
          <p:nvPr/>
        </p:nvSpPr>
        <p:spPr>
          <a:xfrm>
            <a:off x="9667269" y="5828853"/>
            <a:ext cx="2304991" cy="4949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Noto Sans" panose="020B0502040504020204" pitchFamily="34" charset="0"/>
                <a:ea typeface="Noto Sans" panose="020B0502040504020204" pitchFamily="34" charset="0"/>
              </a:rPr>
              <a:t>20 March 2019</a:t>
            </a:r>
          </a:p>
        </p:txBody>
      </p:sp>
      <p:pic>
        <p:nvPicPr>
          <p:cNvPr id="10" name="Picture 9">
            <a:extLst>
              <a:ext uri="{FF2B5EF4-FFF2-40B4-BE49-F238E27FC236}">
                <a16:creationId xmlns:a16="http://schemas.microsoft.com/office/drawing/2014/main" id="{BFE8309F-32C1-4FB2-A67B-C1E37DDB709E}"/>
              </a:ext>
            </a:extLst>
          </p:cNvPr>
          <p:cNvPicPr>
            <a:picLocks noChangeAspect="1"/>
          </p:cNvPicPr>
          <p:nvPr/>
        </p:nvPicPr>
        <p:blipFill>
          <a:blip r:embed="rId2"/>
          <a:stretch>
            <a:fillRect/>
          </a:stretch>
        </p:blipFill>
        <p:spPr>
          <a:xfrm>
            <a:off x="82896" y="5337542"/>
            <a:ext cx="1086056" cy="1477589"/>
          </a:xfrm>
          <a:prstGeom prst="rect">
            <a:avLst/>
          </a:prstGeom>
        </p:spPr>
      </p:pic>
      <p:pic>
        <p:nvPicPr>
          <p:cNvPr id="11" name="Picture 10">
            <a:extLst>
              <a:ext uri="{FF2B5EF4-FFF2-40B4-BE49-F238E27FC236}">
                <a16:creationId xmlns:a16="http://schemas.microsoft.com/office/drawing/2014/main" id="{1E31F7C4-D161-4369-8E91-0C04932A1AB0}"/>
              </a:ext>
            </a:extLst>
          </p:cNvPr>
          <p:cNvPicPr>
            <a:picLocks noChangeAspect="1"/>
          </p:cNvPicPr>
          <p:nvPr/>
        </p:nvPicPr>
        <p:blipFill>
          <a:blip r:embed="rId3"/>
          <a:stretch>
            <a:fillRect/>
          </a:stretch>
        </p:blipFill>
        <p:spPr>
          <a:xfrm>
            <a:off x="9455245" y="106519"/>
            <a:ext cx="2659573" cy="1352825"/>
          </a:xfrm>
          <a:prstGeom prst="rect">
            <a:avLst/>
          </a:prstGeom>
        </p:spPr>
      </p:pic>
    </p:spTree>
    <p:extLst>
      <p:ext uri="{BB962C8B-B14F-4D97-AF65-F5344CB8AC3E}">
        <p14:creationId xmlns:p14="http://schemas.microsoft.com/office/powerpoint/2010/main" val="322370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74200-B565-4CBE-A0BF-7909DE793C6F}"/>
              </a:ext>
            </a:extLst>
          </p:cNvPr>
          <p:cNvSpPr>
            <a:spLocks noGrp="1"/>
          </p:cNvSpPr>
          <p:nvPr>
            <p:ph type="ctrTitle"/>
          </p:nvPr>
        </p:nvSpPr>
        <p:spPr>
          <a:xfrm>
            <a:off x="845771" y="106519"/>
            <a:ext cx="8481258" cy="1352825"/>
          </a:xfrm>
        </p:spPr>
        <p:txBody>
          <a:bodyPr vert="horz" lIns="91440" tIns="45720" rIns="91440" bIns="45720" rtlCol="0" anchor="ctr" anchorCtr="1">
            <a:noAutofit/>
          </a:bodyPr>
          <a:lstStyle/>
          <a:p>
            <a:pPr algn="ctr"/>
            <a:r>
              <a:rPr lang="en-US" dirty="0">
                <a:latin typeface="Cocon Offc" panose="020B0504020101020102" pitchFamily="34" charset="0"/>
              </a:rPr>
              <a:t>Other forms?</a:t>
            </a:r>
          </a:p>
        </p:txBody>
      </p:sp>
      <p:sp>
        <p:nvSpPr>
          <p:cNvPr id="3" name="Subtitle 2">
            <a:extLst>
              <a:ext uri="{FF2B5EF4-FFF2-40B4-BE49-F238E27FC236}">
                <a16:creationId xmlns:a16="http://schemas.microsoft.com/office/drawing/2014/main" id="{5C02C95C-12CF-46BF-B626-C900C6C937B1}"/>
              </a:ext>
            </a:extLst>
          </p:cNvPr>
          <p:cNvSpPr>
            <a:spLocks noGrp="1"/>
          </p:cNvSpPr>
          <p:nvPr>
            <p:ph type="subTitle" idx="1"/>
          </p:nvPr>
        </p:nvSpPr>
        <p:spPr>
          <a:xfrm>
            <a:off x="1168951" y="2035527"/>
            <a:ext cx="8687429" cy="4056930"/>
          </a:xfrm>
        </p:spPr>
        <p:txBody>
          <a:bodyPr vert="horz" lIns="91440" tIns="45720" rIns="91440" bIns="45720" rtlCol="0">
            <a:normAutofit/>
          </a:bodyPr>
          <a:lstStyle/>
          <a:p>
            <a:pPr algn="l">
              <a:lnSpc>
                <a:spcPct val="110000"/>
              </a:lnSpc>
            </a:pPr>
            <a:r>
              <a:rPr lang="en-GB" dirty="0">
                <a:solidFill>
                  <a:srgbClr val="004B93"/>
                </a:solidFill>
                <a:latin typeface="Noto Sans" panose="020B0502040504020204" pitchFamily="34" charset="0"/>
                <a:ea typeface="Noto Sans" panose="020B0502040504020204" pitchFamily="34" charset="0"/>
              </a:rPr>
              <a:t>Container production represents the traditional form to to plant throughout the year.  However, other forms are available:</a:t>
            </a:r>
          </a:p>
          <a:p>
            <a:pPr algn="l">
              <a:lnSpc>
                <a:spcPct val="110000"/>
              </a:lnSpc>
            </a:pPr>
            <a:endParaRPr lang="en-GB" dirty="0">
              <a:solidFill>
                <a:srgbClr val="002060"/>
              </a:solidFill>
              <a:latin typeface="Noto Sans" panose="020B0502040504020204" pitchFamily="34" charset="0"/>
              <a:ea typeface="Noto Sans" panose="020B0502040504020204" pitchFamily="34" charset="0"/>
            </a:endParaRPr>
          </a:p>
          <a:p>
            <a:pPr marL="285750" indent="-285750" algn="l">
              <a:lnSpc>
                <a:spcPct val="110000"/>
              </a:lnSpc>
              <a:buFont typeface="Wingdings" panose="05000000000000000000" pitchFamily="2" charset="2"/>
              <a:buChar char="Ø"/>
            </a:pPr>
            <a:r>
              <a:rPr lang="en-GB" dirty="0">
                <a:latin typeface="Noto Sans" panose="020B0502040504020204" pitchFamily="34" charset="0"/>
                <a:ea typeface="Noto Sans" panose="020B0502040504020204" pitchFamily="34" charset="0"/>
              </a:rPr>
              <a:t>Air pots							12 months</a:t>
            </a:r>
          </a:p>
          <a:p>
            <a:pPr marL="285750" indent="-285750" algn="l">
              <a:lnSpc>
                <a:spcPct val="110000"/>
              </a:lnSpc>
              <a:buFont typeface="Wingdings" panose="05000000000000000000" pitchFamily="2" charset="2"/>
              <a:buChar char="Ø"/>
            </a:pPr>
            <a:r>
              <a:rPr lang="en-GB" dirty="0">
                <a:latin typeface="Noto Sans" panose="020B0502040504020204" pitchFamily="34" charset="0"/>
                <a:ea typeface="Noto Sans" panose="020B0502040504020204" pitchFamily="34" charset="0"/>
              </a:rPr>
              <a:t>Bio-degradable					12 months (planning planting windows)</a:t>
            </a:r>
          </a:p>
          <a:p>
            <a:pPr marL="285750" indent="-285750" algn="l">
              <a:lnSpc>
                <a:spcPct val="110000"/>
              </a:lnSpc>
              <a:buFont typeface="Wingdings" panose="05000000000000000000" pitchFamily="2" charset="2"/>
              <a:buChar char="Ø"/>
            </a:pPr>
            <a:r>
              <a:rPr lang="en-GB" dirty="0">
                <a:latin typeface="Noto Sans" panose="020B0502040504020204" pitchFamily="34" charset="0"/>
                <a:ea typeface="Noto Sans" panose="020B0502040504020204" pitchFamily="34" charset="0"/>
              </a:rPr>
              <a:t>Co-co wrap						12 months</a:t>
            </a:r>
          </a:p>
          <a:p>
            <a:pPr marL="285750" indent="-285750" algn="l">
              <a:lnSpc>
                <a:spcPct val="110000"/>
              </a:lnSpc>
              <a:buFont typeface="Wingdings" panose="05000000000000000000" pitchFamily="2" charset="2"/>
              <a:buChar char="Ø"/>
            </a:pPr>
            <a:r>
              <a:rPr lang="en-GB" dirty="0">
                <a:latin typeface="Noto Sans" panose="020B0502040504020204" pitchFamily="34" charset="0"/>
                <a:ea typeface="Noto Sans" panose="020B0502040504020204" pitchFamily="34" charset="0"/>
              </a:rPr>
              <a:t>Open Ground/Bareroot/roots		November - March</a:t>
            </a:r>
          </a:p>
          <a:p>
            <a:pPr marL="285750" indent="-285750" algn="l">
              <a:lnSpc>
                <a:spcPct val="110000"/>
              </a:lnSpc>
              <a:buFont typeface="Wingdings" panose="05000000000000000000" pitchFamily="2" charset="2"/>
              <a:buChar char="Ø"/>
            </a:pPr>
            <a:r>
              <a:rPr lang="en-GB" dirty="0">
                <a:latin typeface="Noto Sans" panose="020B0502040504020204" pitchFamily="34" charset="0"/>
                <a:ea typeface="Noto Sans" panose="020B0502040504020204" pitchFamily="34" charset="0"/>
              </a:rPr>
              <a:t>Plugs								12 months (restrictions by number/type)</a:t>
            </a:r>
          </a:p>
          <a:p>
            <a:pPr marL="285750" indent="-285750" algn="l">
              <a:lnSpc>
                <a:spcPct val="110000"/>
              </a:lnSpc>
              <a:buFont typeface="Wingdings" panose="05000000000000000000" pitchFamily="2" charset="2"/>
              <a:buChar char="Ø"/>
            </a:pPr>
            <a:r>
              <a:rPr lang="en-GB" dirty="0" err="1">
                <a:latin typeface="Noto Sans" panose="020B0502040504020204" pitchFamily="34" charset="0"/>
                <a:ea typeface="Noto Sans" panose="020B0502040504020204" pitchFamily="34" charset="0"/>
              </a:rPr>
              <a:t>Rootballs</a:t>
            </a:r>
            <a:r>
              <a:rPr lang="en-GB" dirty="0">
                <a:latin typeface="Noto Sans" panose="020B0502040504020204" pitchFamily="34" charset="0"/>
                <a:ea typeface="Noto Sans" panose="020B0502040504020204" pitchFamily="34" charset="0"/>
              </a:rPr>
              <a:t>							November - April</a:t>
            </a:r>
          </a:p>
          <a:p>
            <a:pPr marL="285750" indent="-285750" algn="l">
              <a:lnSpc>
                <a:spcPct val="110000"/>
              </a:lnSpc>
              <a:buFont typeface="Wingdings" panose="05000000000000000000" pitchFamily="2" charset="2"/>
              <a:buChar char="Ø"/>
            </a:pPr>
            <a:endParaRPr lang="en-GB" dirty="0">
              <a:latin typeface="Noto Sans" panose="020B0502040504020204" pitchFamily="34" charset="0"/>
              <a:ea typeface="Noto Sans" panose="020B0502040504020204" pitchFamily="34" charset="0"/>
            </a:endParaRPr>
          </a:p>
          <a:p>
            <a:pPr marL="285750" indent="-285750" algn="l">
              <a:lnSpc>
                <a:spcPct val="110000"/>
              </a:lnSpc>
              <a:buFont typeface="Wingdings" panose="05000000000000000000" pitchFamily="2" charset="2"/>
              <a:buChar char="Ø"/>
            </a:pPr>
            <a:endParaRPr lang="en-GB" dirty="0">
              <a:latin typeface="Noto Sans" panose="020B0502040504020204" pitchFamily="34" charset="0"/>
              <a:ea typeface="Noto Sans" panose="020B0502040504020204" pitchFamily="34" charset="0"/>
            </a:endParaRPr>
          </a:p>
        </p:txBody>
      </p:sp>
      <p:sp>
        <p:nvSpPr>
          <p:cNvPr id="35" name="Isosceles Triangle 34">
            <a:extLst>
              <a:ext uri="{FF2B5EF4-FFF2-40B4-BE49-F238E27FC236}">
                <a16:creationId xmlns:a16="http://schemas.microsoft.com/office/drawing/2014/main" id="{AA330523-F25B-4007-B3E5-ABB5637D16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E474793D-F584-4CB0-8FDF-5E224F330824}"/>
              </a:ext>
            </a:extLst>
          </p:cNvPr>
          <p:cNvSpPr/>
          <p:nvPr/>
        </p:nvSpPr>
        <p:spPr>
          <a:xfrm>
            <a:off x="9667269" y="5828853"/>
            <a:ext cx="2304991" cy="4949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Noto Sans" panose="020B0502040504020204" pitchFamily="34" charset="0"/>
                <a:ea typeface="Noto Sans" panose="020B0502040504020204" pitchFamily="34" charset="0"/>
              </a:rPr>
              <a:t>20 March 2019</a:t>
            </a:r>
          </a:p>
        </p:txBody>
      </p:sp>
      <p:pic>
        <p:nvPicPr>
          <p:cNvPr id="10" name="Picture 9">
            <a:extLst>
              <a:ext uri="{FF2B5EF4-FFF2-40B4-BE49-F238E27FC236}">
                <a16:creationId xmlns:a16="http://schemas.microsoft.com/office/drawing/2014/main" id="{BFE8309F-32C1-4FB2-A67B-C1E37DDB709E}"/>
              </a:ext>
            </a:extLst>
          </p:cNvPr>
          <p:cNvPicPr>
            <a:picLocks noChangeAspect="1"/>
          </p:cNvPicPr>
          <p:nvPr/>
        </p:nvPicPr>
        <p:blipFill>
          <a:blip r:embed="rId2"/>
          <a:stretch>
            <a:fillRect/>
          </a:stretch>
        </p:blipFill>
        <p:spPr>
          <a:xfrm>
            <a:off x="82896" y="5337542"/>
            <a:ext cx="1086056" cy="1477589"/>
          </a:xfrm>
          <a:prstGeom prst="rect">
            <a:avLst/>
          </a:prstGeom>
        </p:spPr>
      </p:pic>
      <p:pic>
        <p:nvPicPr>
          <p:cNvPr id="11" name="Picture 10">
            <a:extLst>
              <a:ext uri="{FF2B5EF4-FFF2-40B4-BE49-F238E27FC236}">
                <a16:creationId xmlns:a16="http://schemas.microsoft.com/office/drawing/2014/main" id="{1E31F7C4-D161-4369-8E91-0C04932A1AB0}"/>
              </a:ext>
            </a:extLst>
          </p:cNvPr>
          <p:cNvPicPr>
            <a:picLocks noChangeAspect="1"/>
          </p:cNvPicPr>
          <p:nvPr/>
        </p:nvPicPr>
        <p:blipFill>
          <a:blip r:embed="rId3"/>
          <a:stretch>
            <a:fillRect/>
          </a:stretch>
        </p:blipFill>
        <p:spPr>
          <a:xfrm>
            <a:off x="9455245" y="106519"/>
            <a:ext cx="2659573" cy="1352825"/>
          </a:xfrm>
          <a:prstGeom prst="rect">
            <a:avLst/>
          </a:prstGeom>
        </p:spPr>
      </p:pic>
    </p:spTree>
    <p:extLst>
      <p:ext uri="{BB962C8B-B14F-4D97-AF65-F5344CB8AC3E}">
        <p14:creationId xmlns:p14="http://schemas.microsoft.com/office/powerpoint/2010/main" val="414029403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6189</TotalTime>
  <Words>1396</Words>
  <Application>Microsoft Office PowerPoint</Application>
  <PresentationFormat>Widescreen</PresentationFormat>
  <Paragraphs>499</Paragraphs>
  <Slides>28</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6" baseType="lpstr">
      <vt:lpstr>Arial</vt:lpstr>
      <vt:lpstr>Cocon Offc</vt:lpstr>
      <vt:lpstr>Noto Sans</vt:lpstr>
      <vt:lpstr>Trebuchet MS</vt:lpstr>
      <vt:lpstr>Wingdings</vt:lpstr>
      <vt:lpstr>Wingdings 3</vt:lpstr>
      <vt:lpstr>Facet</vt:lpstr>
      <vt:lpstr>Worksheet</vt:lpstr>
      <vt:lpstr>‘From Seeds to Specimens’ What size suits you best?</vt:lpstr>
      <vt:lpstr>From seed</vt:lpstr>
      <vt:lpstr>To specimens</vt:lpstr>
      <vt:lpstr>A bit of preparation</vt:lpstr>
      <vt:lpstr>Factors we can influence Some thoughts:</vt:lpstr>
      <vt:lpstr>…..some we can not Our thoughts:</vt:lpstr>
      <vt:lpstr>Working together An example</vt:lpstr>
      <vt:lpstr>What do we expect from the pot spec?</vt:lpstr>
      <vt:lpstr>Other forms?</vt:lpstr>
      <vt:lpstr>But what can we do?</vt:lpstr>
      <vt:lpstr>‘From Seeds to Specimens’ What size suits you best?</vt:lpstr>
      <vt:lpstr>Everything is possible </vt:lpstr>
      <vt:lpstr>Setting out timelines </vt:lpstr>
      <vt:lpstr>The clock starts ticking </vt:lpstr>
      <vt:lpstr>Plants do not always behave</vt:lpstr>
      <vt:lpstr>Planting densities</vt:lpstr>
      <vt:lpstr>‘From Seeds to Specimens’ What size suits you best?</vt:lpstr>
      <vt:lpstr>‘From Seeds to Specimens’ What size suits you best?</vt:lpstr>
      <vt:lpstr>Case study 1</vt:lpstr>
      <vt:lpstr>Case study 1  Back to the tree</vt:lpstr>
      <vt:lpstr>Case study 2 Grown on the nursery?</vt:lpstr>
      <vt:lpstr>Case study 2</vt:lpstr>
      <vt:lpstr>Case study 2</vt:lpstr>
      <vt:lpstr>Case study 3</vt:lpstr>
      <vt:lpstr>Communication</vt:lpstr>
      <vt:lpstr>‘From Seeds to Specimens’ What size suits you best?</vt:lpstr>
      <vt:lpstr>Thank you for coming to ‘From Seeds to Specimens’</vt:lpstr>
      <vt:lpstr> 'Planting for drought'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Jargon Buster</dc:title>
  <dc:creator>user</dc:creator>
  <cp:lastModifiedBy>Simon King</cp:lastModifiedBy>
  <cp:revision>170</cp:revision>
  <dcterms:created xsi:type="dcterms:W3CDTF">2019-01-27T10:37:09Z</dcterms:created>
  <dcterms:modified xsi:type="dcterms:W3CDTF">2019-03-18T16:25:41Z</dcterms:modified>
</cp:coreProperties>
</file>